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79" r:id="rId4"/>
    <p:sldId id="276" r:id="rId6"/>
    <p:sldId id="321" r:id="rId7"/>
    <p:sldId id="348" r:id="rId8"/>
    <p:sldId id="347" r:id="rId9"/>
    <p:sldId id="322" r:id="rId10"/>
    <p:sldId id="301" r:id="rId11"/>
    <p:sldId id="298" r:id="rId12"/>
    <p:sldId id="336" r:id="rId13"/>
    <p:sldId id="297" r:id="rId14"/>
    <p:sldId id="337" r:id="rId15"/>
    <p:sldId id="386" r:id="rId16"/>
    <p:sldId id="387" r:id="rId17"/>
    <p:sldId id="388" r:id="rId18"/>
    <p:sldId id="389" r:id="rId19"/>
    <p:sldId id="390" r:id="rId20"/>
    <p:sldId id="324" r:id="rId21"/>
    <p:sldId id="300" r:id="rId22"/>
    <p:sldId id="366" r:id="rId23"/>
    <p:sldId id="312" r:id="rId24"/>
    <p:sldId id="316" r:id="rId25"/>
    <p:sldId id="317" r:id="rId26"/>
    <p:sldId id="313" r:id="rId27"/>
    <p:sldId id="367" r:id="rId28"/>
    <p:sldId id="402" r:id="rId29"/>
    <p:sldId id="401" r:id="rId30"/>
    <p:sldId id="403" r:id="rId31"/>
    <p:sldId id="404" r:id="rId32"/>
    <p:sldId id="364" r:id="rId33"/>
    <p:sldId id="260" r:id="rId34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vguanyin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D2"/>
    <a:srgbClr val="0A233C"/>
    <a:srgbClr val="ECF8F9"/>
    <a:srgbClr val="14347E"/>
    <a:srgbClr val="9BFAFF"/>
    <a:srgbClr val="86CBCB"/>
    <a:srgbClr val="FFE981"/>
    <a:srgbClr val="91E7EB"/>
    <a:srgbClr val="0C2A48"/>
    <a:srgbClr val="B2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70" d="100"/>
          <a:sy n="70" d="100"/>
        </p:scale>
        <p:origin x="64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tags" Target="tags/tag70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BD5E5-110F-4995-A0C7-CD5DFD21C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CC444-4483-412E-98D0-3B9EA8C301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 flipV="1">
            <a:off x="-739206" y="-307875"/>
            <a:ext cx="4605811" cy="3059783"/>
          </a:xfrm>
          <a:prstGeom prst="triangle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等腰三角形 7"/>
          <p:cNvSpPr/>
          <p:nvPr userDrawn="1"/>
        </p:nvSpPr>
        <p:spPr>
          <a:xfrm flipV="1">
            <a:off x="484348" y="-307875"/>
            <a:ext cx="4605811" cy="3059783"/>
          </a:xfrm>
          <a:prstGeom prst="triangle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8"/>
          <p:cNvSpPr/>
          <p:nvPr userDrawn="1"/>
        </p:nvSpPr>
        <p:spPr>
          <a:xfrm flipV="1">
            <a:off x="1838531" y="-1183086"/>
            <a:ext cx="4605811" cy="3059783"/>
          </a:xfrm>
          <a:prstGeom prst="triangle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152102" y="2780530"/>
            <a:ext cx="8323217" cy="1325563"/>
          </a:xfrm>
        </p:spPr>
        <p:txBody>
          <a:bodyPr>
            <a:normAutofit/>
          </a:bodyPr>
          <a:lstStyle>
            <a:lvl1pPr algn="dist">
              <a:defRPr sz="4800" b="1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t="34353" r="11429" b="34983"/>
          <a:stretch>
            <a:fillRect/>
          </a:stretch>
        </p:blipFill>
        <p:spPr>
          <a:xfrm>
            <a:off x="8807761" y="233726"/>
            <a:ext cx="3091415" cy="503693"/>
          </a:xfrm>
          <a:prstGeom prst="rect">
            <a:avLst/>
          </a:prstGeom>
        </p:spPr>
      </p:pic>
      <p:sp>
        <p:nvSpPr>
          <p:cNvPr id="13" name="日期占位符 4"/>
          <p:cNvSpPr>
            <a:spLocks noGrp="1"/>
          </p:cNvSpPr>
          <p:nvPr>
            <p:ph type="dt" sz="half" idx="10"/>
          </p:nvPr>
        </p:nvSpPr>
        <p:spPr>
          <a:xfrm>
            <a:off x="5928259" y="5979222"/>
            <a:ext cx="1032165" cy="365125"/>
          </a:xfrm>
        </p:spPr>
        <p:txBody>
          <a:bodyPr/>
          <a:lstStyle>
            <a:lvl1pPr>
              <a:defRPr>
                <a:solidFill>
                  <a:srgbClr val="5E6A7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2021.4.25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630652" y="390922"/>
            <a:ext cx="2617273" cy="2299848"/>
            <a:chOff x="1881963" y="1073888"/>
            <a:chExt cx="2617273" cy="2299848"/>
          </a:xfrm>
        </p:grpSpPr>
        <p:sp>
          <p:nvSpPr>
            <p:cNvPr id="11" name="矩形 10"/>
            <p:cNvSpPr/>
            <p:nvPr userDrawn="1"/>
          </p:nvSpPr>
          <p:spPr>
            <a:xfrm>
              <a:off x="1881963" y="1073888"/>
              <a:ext cx="2020186" cy="746762"/>
            </a:xfrm>
            <a:prstGeom prst="rect">
              <a:avLst/>
            </a:prstGeom>
            <a:noFill/>
            <a:ln w="28575">
              <a:solidFill>
                <a:srgbClr val="1F44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78803" y="1353550"/>
              <a:ext cx="2220433" cy="202018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0" y="1355649"/>
            <a:ext cx="12192000" cy="5502351"/>
          </a:xfrm>
          <a:prstGeom prst="rect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文本框 127"/>
          <p:cNvSpPr txBox="1">
            <a:spLocks noChangeArrowheads="1"/>
          </p:cNvSpPr>
          <p:nvPr userDrawn="1"/>
        </p:nvSpPr>
        <p:spPr bwMode="auto">
          <a:xfrm>
            <a:off x="1120983" y="711140"/>
            <a:ext cx="28678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858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439EF7"/>
                    </a:gs>
                    <a:gs pos="100000">
                      <a:srgbClr val="105ADE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</a:defRPr>
            </a:lvl1pPr>
          </a:lstStyle>
          <a:p>
            <a:pPr marL="0" marR="0" lvl="0" indent="0" algn="just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A23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0A23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t="34353" r="11429" b="34983"/>
          <a:stretch>
            <a:fillRect/>
          </a:stretch>
        </p:blipFill>
        <p:spPr>
          <a:xfrm>
            <a:off x="9776693" y="478971"/>
            <a:ext cx="1954564" cy="3184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1881963" y="1073888"/>
            <a:ext cx="2828261" cy="2655306"/>
            <a:chOff x="1881963" y="1073888"/>
            <a:chExt cx="2828261" cy="2655306"/>
          </a:xfrm>
        </p:grpSpPr>
        <p:sp>
          <p:nvSpPr>
            <p:cNvPr id="11" name="矩形 10"/>
            <p:cNvSpPr/>
            <p:nvPr userDrawn="1"/>
          </p:nvSpPr>
          <p:spPr>
            <a:xfrm>
              <a:off x="1881963" y="1073888"/>
              <a:ext cx="2020186" cy="2020186"/>
            </a:xfrm>
            <a:prstGeom prst="rect">
              <a:avLst/>
            </a:prstGeom>
            <a:noFill/>
            <a:ln w="28575">
              <a:solidFill>
                <a:srgbClr val="1F44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489791" y="1709008"/>
              <a:ext cx="2220433" cy="202018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" y="1887277"/>
            <a:ext cx="12192000" cy="2567765"/>
          </a:xfrm>
          <a:prstGeom prst="rect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501443" y="2262352"/>
            <a:ext cx="7694856" cy="896983"/>
          </a:xfrm>
        </p:spPr>
        <p:txBody>
          <a:bodyPr>
            <a:noAutofit/>
          </a:bodyPr>
          <a:lstStyle>
            <a:lvl1pPr>
              <a:defRPr sz="4000" b="1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t="34353" r="11429" b="34983"/>
          <a:stretch>
            <a:fillRect/>
          </a:stretch>
        </p:blipFill>
        <p:spPr>
          <a:xfrm>
            <a:off x="9776693" y="478971"/>
            <a:ext cx="1954564" cy="3184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478970"/>
            <a:ext cx="287079" cy="896983"/>
          </a:xfrm>
          <a:prstGeom prst="rect">
            <a:avLst/>
          </a:prstGeom>
          <a:solidFill>
            <a:srgbClr val="0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7079" y="478970"/>
            <a:ext cx="9224602" cy="89698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t="34353" r="11429" b="34983"/>
          <a:stretch>
            <a:fillRect/>
          </a:stretch>
        </p:blipFill>
        <p:spPr>
          <a:xfrm>
            <a:off x="9776693" y="478971"/>
            <a:ext cx="1954564" cy="3184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 userDrawn="1"/>
        </p:nvSpPr>
        <p:spPr>
          <a:xfrm flipV="1">
            <a:off x="6096000" y="-279253"/>
            <a:ext cx="4605811" cy="3059783"/>
          </a:xfrm>
          <a:prstGeom prst="triangle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等腰三角形 5"/>
          <p:cNvSpPr/>
          <p:nvPr userDrawn="1"/>
        </p:nvSpPr>
        <p:spPr>
          <a:xfrm flipV="1">
            <a:off x="7319554" y="-279253"/>
            <a:ext cx="4605811" cy="3059783"/>
          </a:xfrm>
          <a:prstGeom prst="triangle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 userDrawn="1"/>
        </p:nvSpPr>
        <p:spPr>
          <a:xfrm flipV="1">
            <a:off x="8673737" y="-1154464"/>
            <a:ext cx="4605811" cy="3059783"/>
          </a:xfrm>
          <a:prstGeom prst="triangle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t="34353" r="11429" b="34983"/>
          <a:stretch>
            <a:fillRect/>
          </a:stretch>
        </p:blipFill>
        <p:spPr>
          <a:xfrm>
            <a:off x="4608491" y="3548719"/>
            <a:ext cx="3195808" cy="520702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391507" y="2724499"/>
            <a:ext cx="3550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悦享每一公里</a:t>
            </a:r>
            <a:endParaRPr lang="zh-CN" altLang="en-US" sz="3600" b="1" dirty="0">
              <a:solidFill>
                <a:srgbClr val="0A23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>
            <a:off x="-1127334" y="5303622"/>
            <a:ext cx="4605811" cy="2868816"/>
          </a:xfrm>
          <a:prstGeom prst="triangle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等腰三角形 13"/>
          <p:cNvSpPr/>
          <p:nvPr userDrawn="1"/>
        </p:nvSpPr>
        <p:spPr>
          <a:xfrm>
            <a:off x="1028225" y="6256603"/>
            <a:ext cx="4605811" cy="2868816"/>
          </a:xfrm>
          <a:prstGeom prst="triangle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等腰三角形 14"/>
          <p:cNvSpPr/>
          <p:nvPr userDrawn="1"/>
        </p:nvSpPr>
        <p:spPr>
          <a:xfrm>
            <a:off x="-261165" y="5303622"/>
            <a:ext cx="4605811" cy="2868816"/>
          </a:xfrm>
          <a:prstGeom prst="triangle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26" y="5178482"/>
            <a:ext cx="1543221" cy="1559548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4529561" y="5389961"/>
            <a:ext cx="5829365" cy="1171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CN" altLang="en-US" sz="1200" dirty="0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合创汽车科技有限公司</a:t>
            </a:r>
            <a:endParaRPr kumimoji="1" lang="en-US" altLang="zh-CN" sz="1200" dirty="0">
              <a:solidFill>
                <a:srgbClr val="0A23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CN" sz="1200" dirty="0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HYCAN Automotive Technology </a:t>
            </a:r>
            <a:r>
              <a:rPr kumimoji="1" lang="en-US" altLang="zh-CN" sz="1200" dirty="0" err="1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</a:t>
            </a:r>
            <a:endParaRPr kumimoji="1" lang="en-US" altLang="zh-CN" sz="1200" dirty="0">
              <a:solidFill>
                <a:srgbClr val="0A23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kumimoji="1" lang="en-GB" altLang="zh-CN" sz="1200" dirty="0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: </a:t>
            </a:r>
            <a:r>
              <a:rPr kumimoji="1" lang="zh-CN" altLang="en-US" sz="1200" dirty="0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广州市南沙区香江国际科创中心</a:t>
            </a:r>
            <a:r>
              <a:rPr kumimoji="1" lang="en-US" altLang="zh-CN" sz="1200" dirty="0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1" lang="zh-CN" altLang="en-US" sz="1200" dirty="0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kumimoji="1" lang="en-US" altLang="zh-CN" sz="1200" dirty="0">
              <a:solidFill>
                <a:srgbClr val="0A23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0A233C"/>
                </a:solidFill>
              </a:rPr>
              <a:t>   Heung Kong Sci-tech Innovation Center 12/</a:t>
            </a:r>
            <a:r>
              <a:rPr lang="en-US" altLang="zh-CN" sz="1200" dirty="0" err="1">
                <a:solidFill>
                  <a:srgbClr val="0A233C"/>
                </a:solidFill>
              </a:rPr>
              <a:t>F,Nansha</a:t>
            </a:r>
            <a:r>
              <a:rPr lang="en-US" altLang="zh-CN" sz="1200" dirty="0">
                <a:solidFill>
                  <a:srgbClr val="0A233C"/>
                </a:solidFill>
              </a:rPr>
              <a:t> </a:t>
            </a:r>
            <a:r>
              <a:rPr lang="en-US" altLang="zh-CN" sz="1200" dirty="0" err="1">
                <a:solidFill>
                  <a:srgbClr val="0A233C"/>
                </a:solidFill>
              </a:rPr>
              <a:t>District,Guangzhou,China</a:t>
            </a:r>
            <a:endParaRPr kumimoji="1" lang="zh-CN" altLang="en-US" sz="1200" dirty="0">
              <a:solidFill>
                <a:srgbClr val="0A23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630652" y="390922"/>
            <a:ext cx="2617273" cy="2299848"/>
            <a:chOff x="1881963" y="1073888"/>
            <a:chExt cx="2617273" cy="2299848"/>
          </a:xfrm>
        </p:grpSpPr>
        <p:sp>
          <p:nvSpPr>
            <p:cNvPr id="11" name="矩形 10"/>
            <p:cNvSpPr/>
            <p:nvPr userDrawn="1"/>
          </p:nvSpPr>
          <p:spPr>
            <a:xfrm>
              <a:off x="1881963" y="1073888"/>
              <a:ext cx="2020186" cy="746762"/>
            </a:xfrm>
            <a:prstGeom prst="rect">
              <a:avLst/>
            </a:prstGeom>
            <a:noFill/>
            <a:ln w="28575">
              <a:solidFill>
                <a:srgbClr val="1F44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78803" y="1353550"/>
              <a:ext cx="2220433" cy="202018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0" y="1355649"/>
            <a:ext cx="12291237" cy="5502351"/>
          </a:xfrm>
          <a:prstGeom prst="rect">
            <a:avLst/>
          </a:prstGeom>
          <a:solidFill>
            <a:srgbClr val="00C8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文本框 127"/>
          <p:cNvSpPr txBox="1">
            <a:spLocks noChangeArrowheads="1"/>
          </p:cNvSpPr>
          <p:nvPr userDrawn="1"/>
        </p:nvSpPr>
        <p:spPr bwMode="auto">
          <a:xfrm>
            <a:off x="1120983" y="711140"/>
            <a:ext cx="28678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858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439EF7"/>
                    </a:gs>
                    <a:gs pos="100000">
                      <a:srgbClr val="105ADE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</a:defRPr>
            </a:lvl1pPr>
          </a:lstStyle>
          <a:p>
            <a:pPr marL="0" marR="0" lvl="0" indent="0" algn="just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A23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0A23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t="34353" r="11429" b="34983"/>
          <a:stretch>
            <a:fillRect/>
          </a:stretch>
        </p:blipFill>
        <p:spPr>
          <a:xfrm>
            <a:off x="9776693" y="478971"/>
            <a:ext cx="1954564" cy="31846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92683-6C30-4B21-9C1F-4911D3889C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A4C1B-5544-459A-8403-551613106B3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7"/>
          <p:cNvGrpSpPr/>
          <p:nvPr userDrawn="1"/>
        </p:nvGrpSpPr>
        <p:grpSpPr bwMode="auto">
          <a:xfrm>
            <a:off x="12372975" y="15875"/>
            <a:ext cx="3108325" cy="6784975"/>
            <a:chOff x="12544926" y="-48710"/>
            <a:chExt cx="2937332" cy="6410779"/>
          </a:xfrm>
        </p:grpSpPr>
        <p:sp>
          <p:nvSpPr>
            <p:cNvPr id="8" name="矩形 7"/>
            <p:cNvSpPr/>
            <p:nvPr userDrawn="1"/>
          </p:nvSpPr>
          <p:spPr>
            <a:xfrm>
              <a:off x="12544926" y="719264"/>
              <a:ext cx="838595" cy="364488"/>
            </a:xfrm>
            <a:prstGeom prst="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540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3572543" y="638266"/>
              <a:ext cx="1233139" cy="548981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1000">
                  <a:latin typeface="FZDESHS_508R--GB1-0"/>
                  <a:ea typeface="FZDESHS_508R--GB1-0"/>
                  <a:cs typeface="FZDESHS_508R--GB1-0"/>
                </a:rPr>
                <a:t>智创蓝 </a:t>
              </a:r>
              <a:endParaRPr lang="zh-CN" altLang="en-US" sz="1000">
                <a:latin typeface="FZDESHS_508R--GB1-0"/>
                <a:ea typeface="FZDESHS_508R--GB1-0"/>
                <a:cs typeface="FZDESHS_508R--GB1-0"/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zh-CN" sz="1000">
                  <a:latin typeface="Saira" panose="00000500000000000000" pitchFamily="2" charset="0"/>
                </a:rPr>
                <a:t>RGB: 0/200/210 </a:t>
              </a:r>
              <a:endParaRPr lang="en-US" altLang="zh-CN" sz="1000">
                <a:latin typeface="Saira" panose="00000500000000000000" pitchFamily="2" charset="0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2544926" y="39787"/>
              <a:ext cx="838595" cy="364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540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13572543" y="-48710"/>
              <a:ext cx="1504670" cy="5489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60" dirty="0">
                  <a:latin typeface="FZDESHS_508R--GB1-0" panose="02000000000000000000" pitchFamily="2" charset="-122"/>
                  <a:ea typeface="FZDESHS_508R--GB1-0" panose="02000000000000000000" pitchFamily="2" charset="-122"/>
                </a:rPr>
                <a:t>高雅白</a:t>
              </a:r>
              <a:endParaRPr lang="en-US" altLang="zh-CN" sz="1060" dirty="0">
                <a:latin typeface="FZDESHS_508R--GB1-0" panose="02000000000000000000" pitchFamily="2" charset="-122"/>
                <a:ea typeface="FZDESHS_508R--GB1-0" panose="02000000000000000000" pitchFamily="2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60" dirty="0">
                  <a:latin typeface="Saira" panose="00000500000000000000" pitchFamily="2" charset="0"/>
                  <a:ea typeface="+mn-ea"/>
                </a:rPr>
                <a:t>RGB: 255/255/255 </a:t>
              </a:r>
              <a:endParaRPr lang="en-US" altLang="zh-CN" sz="2540" dirty="0">
                <a:latin typeface="+mn-lt"/>
                <a:ea typeface="+mn-ea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2544926" y="1395741"/>
              <a:ext cx="838595" cy="364487"/>
            </a:xfrm>
            <a:prstGeom prst="rect">
              <a:avLst/>
            </a:prstGeom>
            <a:solidFill>
              <a:srgbClr val="0A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540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13572543" y="1319243"/>
              <a:ext cx="1233139" cy="548981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1000">
                  <a:latin typeface="FZDESHS_508R--GB1-0"/>
                  <a:ea typeface="FZDESHS_508R--GB1-0"/>
                  <a:cs typeface="FZDESHS_508R--GB1-0"/>
                </a:rPr>
                <a:t>合创蓝 </a:t>
              </a:r>
              <a:endParaRPr lang="zh-CN" altLang="en-US" sz="1000">
                <a:latin typeface="FZDESHS_508R--GB1-0"/>
                <a:ea typeface="FZDESHS_508R--GB1-0"/>
                <a:cs typeface="FZDESHS_508R--GB1-0"/>
              </a:endParaRP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zh-CN" sz="1000">
                  <a:latin typeface="Saira" panose="00000500000000000000" pitchFamily="2" charset="0"/>
                </a:rPr>
                <a:t>RGB: 10/35/60 </a:t>
              </a:r>
              <a:endParaRPr lang="en-US" altLang="zh-CN" sz="1000">
                <a:latin typeface="Saira" panose="00000500000000000000" pitchFamily="2" charset="0"/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12544926" y="5997582"/>
              <a:ext cx="2238253" cy="3644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6774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1905" dirty="0">
                  <a:latin typeface="Saira" panose="00000500000000000000" pitchFamily="2" charset="0"/>
                  <a:ea typeface="FZDeSaiHeiS 504L" panose="02000000000000000000" pitchFamily="2" charset="-122"/>
                </a:rPr>
                <a:t>English font</a:t>
              </a:r>
              <a:r>
                <a:rPr kumimoji="1" lang="zh-CN" altLang="en-US" sz="1905" dirty="0">
                  <a:latin typeface="Saira" panose="00000500000000000000" pitchFamily="2" charset="0"/>
                  <a:ea typeface="FZDeSaiHeiS 504L" panose="02000000000000000000" pitchFamily="2" charset="-122"/>
                </a:rPr>
                <a:t>：</a:t>
              </a:r>
              <a:r>
                <a:rPr lang="en-US" altLang="zh-CN" sz="1905" dirty="0">
                  <a:latin typeface="Saira" panose="00000500000000000000" pitchFamily="2" charset="0"/>
                  <a:ea typeface="+mn-ea"/>
                </a:rPr>
                <a:t>Saira</a:t>
              </a:r>
              <a:endParaRPr lang="zh-CN" altLang="en-US" sz="1060" dirty="0">
                <a:latin typeface="Saira" panose="00000500000000000000" pitchFamily="2" charset="0"/>
                <a:ea typeface="+mn-ea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12544926" y="5537097"/>
              <a:ext cx="2937332" cy="3629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1905" dirty="0">
                  <a:latin typeface="FZDeSaiHeiS 504L" panose="02000000000000000000" pitchFamily="2" charset="-122"/>
                  <a:ea typeface="FZDeSaiHeiS 504L" panose="02000000000000000000" pitchFamily="2" charset="-122"/>
                </a:rPr>
                <a:t>中文字体：方正德赛黑简体</a:t>
              </a:r>
              <a:endParaRPr kumimoji="1" lang="zh-CN" altLang="en-US" sz="1905" dirty="0">
                <a:latin typeface="FZDeSaiHeiS 504L" panose="02000000000000000000" pitchFamily="2" charset="-122"/>
                <a:ea typeface="FZDeSaiHeiS 504L" panose="02000000000000000000" pitchFamily="2" charset="-122"/>
              </a:endParaRPr>
            </a:p>
          </p:txBody>
        </p:sp>
        <p:pic>
          <p:nvPicPr>
            <p:cNvPr id="16" name="Picture 1" descr="page17image22967232"/>
            <p:cNvPicPr>
              <a:picLocks noChangeAspect="1" noChangeArrowheads="1"/>
            </p:cNvPicPr>
            <p:nvPr userDrawn="1"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12544926" y="2451687"/>
              <a:ext cx="8382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 descr="page17image22954752"/>
            <p:cNvPicPr>
              <a:picLocks noChangeAspect="1" noChangeArrowheads="1"/>
            </p:cNvPicPr>
            <p:nvPr userDrawn="1"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12544926" y="3127773"/>
              <a:ext cx="838200" cy="36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" descr="page17image22967808"/>
            <p:cNvPicPr>
              <a:picLocks noChangeAspect="1" noChangeArrowheads="1"/>
            </p:cNvPicPr>
            <p:nvPr userDrawn="1"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12544926" y="3803861"/>
              <a:ext cx="838200" cy="36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 descr="page17image22968000"/>
            <p:cNvPicPr>
              <a:picLocks noChangeAspect="1" noChangeArrowheads="1"/>
            </p:cNvPicPr>
            <p:nvPr userDrawn="1"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12544927" y="4479950"/>
              <a:ext cx="8382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矩形 19"/>
            <p:cNvSpPr/>
            <p:nvPr userDrawn="1"/>
          </p:nvSpPr>
          <p:spPr>
            <a:xfrm>
              <a:off x="13572543" y="2375206"/>
              <a:ext cx="1504670" cy="5489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60" dirty="0">
                  <a:latin typeface="FZDESHS_508R--GB1-0" panose="02000000000000000000" pitchFamily="2" charset="-122"/>
                  <a:ea typeface="FZDESHS_508R--GB1-0" panose="02000000000000000000" pitchFamily="2" charset="-122"/>
                </a:rPr>
                <a:t>暮青蓝 </a:t>
              </a:r>
              <a:endParaRPr lang="zh-CN" altLang="en-US" sz="1060" dirty="0">
                <a:latin typeface="FZDESHS_508R--GB1-0" panose="02000000000000000000" pitchFamily="2" charset="-122"/>
                <a:ea typeface="FZDESHS_508R--GB1-0" panose="02000000000000000000" pitchFamily="2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60" dirty="0">
                  <a:latin typeface="Saira Light" pitchFamily="2" charset="0"/>
                  <a:ea typeface="FZDESHS_508R--GB1-0" panose="02000000000000000000" pitchFamily="2" charset="-122"/>
                </a:rPr>
                <a:t>RGB: 0/70/100 </a:t>
              </a:r>
              <a:endParaRPr lang="en-US" altLang="zh-CN" sz="1060" dirty="0">
                <a:latin typeface="Saira Light" pitchFamily="2" charset="0"/>
                <a:ea typeface="FZDESHS_508R--GB1-0" panose="02000000000000000000" pitchFamily="2" charset="-122"/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3572543" y="4391137"/>
              <a:ext cx="1504670" cy="5489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60" dirty="0">
                  <a:latin typeface="FZDESHS_508R--GB1-0" panose="02000000000000000000" pitchFamily="2" charset="-122"/>
                  <a:ea typeface="FZDESHS_508R--GB1-0" panose="02000000000000000000" pitchFamily="2" charset="-122"/>
                </a:rPr>
                <a:t>墨蓝灰 </a:t>
              </a:r>
              <a:endParaRPr lang="zh-CN" altLang="en-US" sz="1060" dirty="0">
                <a:latin typeface="FZDESHS_508R--GB1-0" panose="02000000000000000000" pitchFamily="2" charset="-122"/>
                <a:ea typeface="FZDESHS_508R--GB1-0" panose="02000000000000000000" pitchFamily="2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60" dirty="0">
                  <a:latin typeface="Saira" panose="00000500000000000000" pitchFamily="2" charset="0"/>
                  <a:ea typeface="FZDESHS_508R--GB1-0" panose="02000000000000000000" pitchFamily="2" charset="-122"/>
                </a:rPr>
                <a:t>RGB: 100/110/125 </a:t>
              </a:r>
              <a:endParaRPr lang="en-US" altLang="zh-CN" sz="1060" dirty="0">
                <a:latin typeface="Saira" panose="00000500000000000000" pitchFamily="2" charset="0"/>
                <a:ea typeface="FZDESHS_508R--GB1-0" panose="02000000000000000000" pitchFamily="2" charset="-122"/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13572543" y="3719160"/>
              <a:ext cx="1504670" cy="5489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60" dirty="0">
                  <a:latin typeface="FZDESHS_508R--GB1-0" panose="02000000000000000000" pitchFamily="2" charset="-122"/>
                  <a:ea typeface="FZDESHS_508R--GB1-0" panose="02000000000000000000" pitchFamily="2" charset="-122"/>
                </a:rPr>
                <a:t>阳光黄 </a:t>
              </a:r>
              <a:endParaRPr lang="zh-CN" altLang="en-US" sz="1060" dirty="0">
                <a:latin typeface="FZDESHS_508R--GB1-0" panose="02000000000000000000" pitchFamily="2" charset="-122"/>
                <a:ea typeface="FZDESHS_508R--GB1-0" panose="02000000000000000000" pitchFamily="2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60" dirty="0">
                  <a:latin typeface="Saira" panose="00000500000000000000" pitchFamily="2" charset="0"/>
                  <a:ea typeface="FZDESHS_508R--GB1-0" panose="02000000000000000000" pitchFamily="2" charset="-122"/>
                </a:rPr>
                <a:t>RGB: 255/230/125 </a:t>
              </a:r>
              <a:endParaRPr lang="en-US" altLang="zh-CN" sz="1060" dirty="0">
                <a:latin typeface="Saira" panose="00000500000000000000" pitchFamily="2" charset="0"/>
                <a:ea typeface="FZDESHS_508R--GB1-0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13572543" y="3047183"/>
              <a:ext cx="1504670" cy="5489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60" dirty="0">
                  <a:latin typeface="FZDESHS_508R--GB1-0" panose="02000000000000000000" pitchFamily="2" charset="-122"/>
                  <a:ea typeface="FZDESHS_508R--GB1-0" panose="02000000000000000000" pitchFamily="2" charset="-122"/>
                </a:rPr>
                <a:t>柔和蓝 </a:t>
              </a:r>
              <a:endParaRPr lang="zh-CN" altLang="en-US" sz="1060" dirty="0">
                <a:latin typeface="FZDESHS_508R--GB1-0" panose="02000000000000000000" pitchFamily="2" charset="-122"/>
                <a:ea typeface="FZDESHS_508R--GB1-0" panose="02000000000000000000" pitchFamily="2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60" dirty="0">
                  <a:latin typeface="Saira" panose="00000500000000000000" pitchFamily="2" charset="0"/>
                  <a:ea typeface="FZDESHS_508R--GB1-0" panose="02000000000000000000" pitchFamily="2" charset="-122"/>
                </a:rPr>
                <a:t>RGB: 150/225/230 </a:t>
              </a:r>
              <a:endParaRPr lang="en-US" altLang="zh-CN" sz="1060" dirty="0">
                <a:latin typeface="Saira" panose="00000500000000000000" pitchFamily="2" charset="0"/>
                <a:ea typeface="FZDESHS_508R--GB1-0" panose="02000000000000000000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5" Type="http://schemas.openxmlformats.org/officeDocument/2006/relationships/slideLayout" Target="../slideLayouts/slideLayout4.xml"/><Relationship Id="rId44" Type="http://schemas.openxmlformats.org/officeDocument/2006/relationships/image" Target="../media/image32.svg"/><Relationship Id="rId43" Type="http://schemas.openxmlformats.org/officeDocument/2006/relationships/image" Target="../media/image31.png"/><Relationship Id="rId42" Type="http://schemas.openxmlformats.org/officeDocument/2006/relationships/tags" Target="../tags/tag45.xml"/><Relationship Id="rId41" Type="http://schemas.openxmlformats.org/officeDocument/2006/relationships/image" Target="../media/image30.svg"/><Relationship Id="rId40" Type="http://schemas.openxmlformats.org/officeDocument/2006/relationships/image" Target="../media/image29.png"/><Relationship Id="rId4" Type="http://schemas.openxmlformats.org/officeDocument/2006/relationships/tags" Target="../tags/tag16.xml"/><Relationship Id="rId39" Type="http://schemas.openxmlformats.org/officeDocument/2006/relationships/tags" Target="../tags/tag44.xml"/><Relationship Id="rId38" Type="http://schemas.openxmlformats.org/officeDocument/2006/relationships/image" Target="../media/image28.png"/><Relationship Id="rId37" Type="http://schemas.openxmlformats.org/officeDocument/2006/relationships/tags" Target="../tags/tag43.xml"/><Relationship Id="rId36" Type="http://schemas.openxmlformats.org/officeDocument/2006/relationships/image" Target="../media/image27.svg"/><Relationship Id="rId35" Type="http://schemas.openxmlformats.org/officeDocument/2006/relationships/image" Target="../media/image26.png"/><Relationship Id="rId34" Type="http://schemas.openxmlformats.org/officeDocument/2006/relationships/tags" Target="../tags/tag42.xml"/><Relationship Id="rId33" Type="http://schemas.openxmlformats.org/officeDocument/2006/relationships/tags" Target="../tags/tag41.xml"/><Relationship Id="rId32" Type="http://schemas.openxmlformats.org/officeDocument/2006/relationships/tags" Target="../tags/tag40.xml"/><Relationship Id="rId31" Type="http://schemas.openxmlformats.org/officeDocument/2006/relationships/tags" Target="../tags/tag39.xml"/><Relationship Id="rId30" Type="http://schemas.openxmlformats.org/officeDocument/2006/relationships/tags" Target="../tags/tag38.xml"/><Relationship Id="rId3" Type="http://schemas.openxmlformats.org/officeDocument/2006/relationships/tags" Target="../tags/tag15.xml"/><Relationship Id="rId29" Type="http://schemas.openxmlformats.org/officeDocument/2006/relationships/tags" Target="../tags/tag37.xml"/><Relationship Id="rId28" Type="http://schemas.openxmlformats.org/officeDocument/2006/relationships/tags" Target="../tags/tag36.xml"/><Relationship Id="rId27" Type="http://schemas.openxmlformats.org/officeDocument/2006/relationships/tags" Target="../tags/tag35.xml"/><Relationship Id="rId26" Type="http://schemas.openxmlformats.org/officeDocument/2006/relationships/tags" Target="../tags/tag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4.xml"/><Relationship Id="rId19" Type="http://schemas.openxmlformats.org/officeDocument/2006/relationships/tags" Target="../tags/tag27.xml"/><Relationship Id="rId18" Type="http://schemas.openxmlformats.org/officeDocument/2006/relationships/image" Target="../media/image25.svg"/><Relationship Id="rId17" Type="http://schemas.openxmlformats.org/officeDocument/2006/relationships/image" Target="../media/image24.png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tags" Target="../tags/tag49.xml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1" Type="http://schemas.openxmlformats.org/officeDocument/2006/relationships/slideLayout" Target="../slideLayouts/slideLayout4.xml"/><Relationship Id="rId30" Type="http://schemas.openxmlformats.org/officeDocument/2006/relationships/tags" Target="../tags/tag61.xml"/><Relationship Id="rId3" Type="http://schemas.openxmlformats.org/officeDocument/2006/relationships/image" Target="../media/image34.svg"/><Relationship Id="rId29" Type="http://schemas.openxmlformats.org/officeDocument/2006/relationships/tags" Target="../tags/tag60.xml"/><Relationship Id="rId28" Type="http://schemas.openxmlformats.org/officeDocument/2006/relationships/tags" Target="../tags/tag59.xml"/><Relationship Id="rId27" Type="http://schemas.openxmlformats.org/officeDocument/2006/relationships/tags" Target="../tags/tag58.xml"/><Relationship Id="rId26" Type="http://schemas.openxmlformats.org/officeDocument/2006/relationships/tags" Target="../tags/tag57.xml"/><Relationship Id="rId25" Type="http://schemas.openxmlformats.org/officeDocument/2006/relationships/tags" Target="../tags/tag56.xml"/><Relationship Id="rId24" Type="http://schemas.openxmlformats.org/officeDocument/2006/relationships/tags" Target="../tags/tag55.xml"/><Relationship Id="rId23" Type="http://schemas.openxmlformats.org/officeDocument/2006/relationships/tags" Target="../tags/tag54.xml"/><Relationship Id="rId22" Type="http://schemas.openxmlformats.org/officeDocument/2006/relationships/image" Target="../media/image46.svg"/><Relationship Id="rId21" Type="http://schemas.openxmlformats.org/officeDocument/2006/relationships/image" Target="../media/image45.png"/><Relationship Id="rId20" Type="http://schemas.openxmlformats.org/officeDocument/2006/relationships/tags" Target="../tags/tag53.xml"/><Relationship Id="rId2" Type="http://schemas.openxmlformats.org/officeDocument/2006/relationships/image" Target="../media/image33.png"/><Relationship Id="rId19" Type="http://schemas.openxmlformats.org/officeDocument/2006/relationships/image" Target="../media/image44.svg"/><Relationship Id="rId18" Type="http://schemas.openxmlformats.org/officeDocument/2006/relationships/image" Target="../media/image43.png"/><Relationship Id="rId17" Type="http://schemas.openxmlformats.org/officeDocument/2006/relationships/tags" Target="../tags/tag52.xml"/><Relationship Id="rId16" Type="http://schemas.openxmlformats.org/officeDocument/2006/relationships/image" Target="../media/image42.svg"/><Relationship Id="rId15" Type="http://schemas.openxmlformats.org/officeDocument/2006/relationships/image" Target="../media/image41.png"/><Relationship Id="rId14" Type="http://schemas.openxmlformats.org/officeDocument/2006/relationships/tags" Target="../tags/tag51.xml"/><Relationship Id="rId13" Type="http://schemas.openxmlformats.org/officeDocument/2006/relationships/image" Target="../media/image40.svg"/><Relationship Id="rId12" Type="http://schemas.openxmlformats.org/officeDocument/2006/relationships/image" Target="../media/image39.png"/><Relationship Id="rId11" Type="http://schemas.openxmlformats.org/officeDocument/2006/relationships/tags" Target="../tags/tag50.xml"/><Relationship Id="rId10" Type="http://schemas.openxmlformats.org/officeDocument/2006/relationships/image" Target="../media/image38.svg"/><Relationship Id="rId1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6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tags" Target="../tags/tag6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tags" Target="../tags/tag6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9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6026" y="2798553"/>
            <a:ext cx="4307692" cy="1290025"/>
          </a:xfrm>
        </p:spPr>
        <p:txBody>
          <a:bodyPr tIns="72000" bIns="36000">
            <a:normAutofit fontScale="90000"/>
          </a:bodyPr>
          <a:lstStyle/>
          <a:p>
            <a:pPr algn="l"/>
            <a:r>
              <a:rPr lang="zh-CN" altLang="en-US" sz="6000" dirty="0"/>
              <a:t>G08车型接入</a:t>
            </a:r>
            <a:endParaRPr lang="zh-CN" altLang="en-US" sz="6000" dirty="0"/>
          </a:p>
        </p:txBody>
      </p:sp>
      <p:sp>
        <p:nvSpPr>
          <p:cNvPr id="5" name="文本框 4"/>
          <p:cNvSpPr txBox="1"/>
          <p:nvPr/>
        </p:nvSpPr>
        <p:spPr>
          <a:xfrm>
            <a:off x="1336026" y="4019754"/>
            <a:ext cx="1017638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MQTT协议</a:t>
            </a:r>
            <a:r>
              <a:rPr lang="zh-CN" altLang="en-US" sz="4800" b="1" dirty="0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技术方案</a:t>
            </a:r>
            <a:endParaRPr lang="zh-CN" altLang="en-US" sz="4800" b="1" dirty="0">
              <a:solidFill>
                <a:srgbClr val="0A23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36026" y="5456903"/>
            <a:ext cx="15743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部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师崇颖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2022-12-14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MQTTX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grpSp>
        <p:nvGrpSpPr>
          <p:cNvPr id="53" name="组合 52" descr="7b0a202020202274657874626f78223a20227b5c2263617465676f72795f69645c223a31303431302c5c2269645c223a32303334323031337d220a7d0a"/>
          <p:cNvGrpSpPr/>
          <p:nvPr/>
        </p:nvGrpSpPr>
        <p:grpSpPr>
          <a:xfrm>
            <a:off x="1526540" y="1575435"/>
            <a:ext cx="9640570" cy="4529455"/>
            <a:chOff x="5370" y="3510"/>
            <a:chExt cx="8460" cy="3782"/>
          </a:xfrm>
        </p:grpSpPr>
        <p:sp>
          <p:nvSpPr>
            <p:cNvPr id="54" name="矩形 53"/>
            <p:cNvSpPr/>
            <p:nvPr/>
          </p:nvSpPr>
          <p:spPr>
            <a:xfrm>
              <a:off x="5370" y="3798"/>
              <a:ext cx="8177" cy="3494"/>
            </a:xfrm>
            <a:prstGeom prst="rect">
              <a:avLst/>
            </a:prstGeom>
            <a:pattFill prst="ltHorz">
              <a:fgClr>
                <a:schemeClr val="bg1"/>
              </a:fgClr>
              <a:bgClr>
                <a:srgbClr val="EBF7FA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370" y="3510"/>
              <a:ext cx="8460" cy="3781"/>
            </a:xfrm>
            <a:custGeom>
              <a:avLst/>
              <a:gdLst>
                <a:gd name="connisteX0" fmla="*/ 0 w 5389880"/>
                <a:gd name="connsiteY0" fmla="*/ 0 h 2423795"/>
                <a:gd name="connisteX1" fmla="*/ 5389880 w 5389880"/>
                <a:gd name="connsiteY1" fmla="*/ 0 h 2423795"/>
                <a:gd name="connisteX2" fmla="*/ 5389880 w 5389880"/>
                <a:gd name="connsiteY2" fmla="*/ 2423795 h 24237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389880" h="2423795">
                  <a:moveTo>
                    <a:pt x="0" y="0"/>
                  </a:moveTo>
                  <a:lnTo>
                    <a:pt x="5389880" y="0"/>
                  </a:lnTo>
                  <a:lnTo>
                    <a:pt x="5389880" y="2423795"/>
                  </a:lnTo>
                </a:path>
              </a:pathLst>
            </a:custGeom>
            <a:noFill/>
            <a:ln w="63500">
              <a:solidFill>
                <a:srgbClr val="A1D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343150" y="2413635"/>
            <a:ext cx="7863840" cy="2997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7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MQTTX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MQTT V3.1.1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版本协议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开发（向下兼容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V3.1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版本协议），使用了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JDK17 + SpringBoot + Redis + Netty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技术栈，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完整实现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MQTT Broker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基本功能特性和部分高级功能特性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（集群模式、共享订阅、消息桥接、主题限流、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WebSocket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支持）。针对部分个性化业务需求（身份认证、消息持久化），预留了可自定义扩展的接口。比较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适合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技术栈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，且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有自研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MQTT Broker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需求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的企业，进行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二次开发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和定制。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MQTTX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cxnSp>
        <p:nvCxnSpPr>
          <p:cNvPr id="16" name="肘形连接符 15"/>
          <p:cNvCxnSpPr>
            <a:stCxn id="8" idx="2"/>
            <a:endCxn id="4" idx="0"/>
          </p:cNvCxnSpPr>
          <p:nvPr>
            <p:custDataLst>
              <p:tags r:id="rId1"/>
            </p:custDataLst>
          </p:nvPr>
        </p:nvCxnSpPr>
        <p:spPr>
          <a:xfrm rot="10800000" flipV="1">
            <a:off x="1991995" y="1955800"/>
            <a:ext cx="3373755" cy="1442085"/>
          </a:xfrm>
          <a:prstGeom prst="bentConnector2">
            <a:avLst/>
          </a:prstGeom>
          <a:ln w="38100">
            <a:solidFill>
              <a:srgbClr val="00C8D2"/>
            </a:solidFill>
            <a:prstDash val="sysDot"/>
          </a:ln>
        </p:spPr>
        <p:style>
          <a:lnRef idx="1">
            <a:srgbClr val="6096E6"/>
          </a:lnRef>
          <a:fillRef idx="0">
            <a:srgbClr val="6096E6"/>
          </a:fillRef>
          <a:effectRef idx="0">
            <a:srgbClr val="6096E6"/>
          </a:effectRef>
          <a:fontRef idx="minor">
            <a:srgbClr val="000000"/>
          </a:fontRef>
        </p:style>
      </p:cxnSp>
      <p:cxnSp>
        <p:nvCxnSpPr>
          <p:cNvPr id="17" name="肘形连接符 16"/>
          <p:cNvCxnSpPr>
            <a:stCxn id="8" idx="6"/>
            <a:endCxn id="14" idx="0"/>
          </p:cNvCxnSpPr>
          <p:nvPr>
            <p:custDataLst>
              <p:tags r:id="rId2"/>
            </p:custDataLst>
          </p:nvPr>
        </p:nvCxnSpPr>
        <p:spPr>
          <a:xfrm>
            <a:off x="6700520" y="1955800"/>
            <a:ext cx="3375025" cy="1442085"/>
          </a:xfrm>
          <a:prstGeom prst="bentConnector2">
            <a:avLst/>
          </a:prstGeom>
          <a:ln w="38100">
            <a:solidFill>
              <a:srgbClr val="00C8D2"/>
            </a:solidFill>
            <a:prstDash val="sysDot"/>
          </a:ln>
        </p:spPr>
        <p:style>
          <a:lnRef idx="1">
            <a:srgbClr val="6096E6"/>
          </a:lnRef>
          <a:fillRef idx="0">
            <a:srgbClr val="6096E6"/>
          </a:fillRef>
          <a:effectRef idx="0">
            <a:srgbClr val="6096E6"/>
          </a:effectRef>
          <a:fontRef idx="minor">
            <a:srgbClr val="000000"/>
          </a:fontRef>
        </p:style>
      </p:cxnSp>
      <p:cxnSp>
        <p:nvCxnSpPr>
          <p:cNvPr id="19" name="肘形连接符 18"/>
          <p:cNvCxnSpPr>
            <a:endCxn id="6" idx="0"/>
          </p:cNvCxnSpPr>
          <p:nvPr>
            <p:custDataLst>
              <p:tags r:id="rId3"/>
            </p:custDataLst>
          </p:nvPr>
        </p:nvCxnSpPr>
        <p:spPr>
          <a:xfrm rot="10800000" flipV="1">
            <a:off x="4012584" y="2351913"/>
            <a:ext cx="1879034" cy="1068303"/>
          </a:xfrm>
          <a:prstGeom prst="bentConnector2">
            <a:avLst/>
          </a:prstGeom>
          <a:ln w="38100">
            <a:solidFill>
              <a:srgbClr val="00C8D2"/>
            </a:solidFill>
            <a:prstDash val="sysDot"/>
          </a:ln>
        </p:spPr>
        <p:style>
          <a:lnRef idx="1">
            <a:srgbClr val="6096E6"/>
          </a:lnRef>
          <a:fillRef idx="0">
            <a:srgbClr val="6096E6"/>
          </a:fillRef>
          <a:effectRef idx="0">
            <a:srgbClr val="6096E6"/>
          </a:effectRef>
          <a:fontRef idx="minor">
            <a:srgbClr val="000000"/>
          </a:fontRef>
        </p:style>
      </p:cxnSp>
      <p:cxnSp>
        <p:nvCxnSpPr>
          <p:cNvPr id="20" name="肘形连接符 19"/>
          <p:cNvCxnSpPr/>
          <p:nvPr>
            <p:custDataLst>
              <p:tags r:id="rId4"/>
            </p:custDataLst>
          </p:nvPr>
        </p:nvCxnSpPr>
        <p:spPr>
          <a:xfrm>
            <a:off x="6500942" y="2327518"/>
            <a:ext cx="1568698" cy="1117095"/>
          </a:xfrm>
          <a:prstGeom prst="bentConnector2">
            <a:avLst/>
          </a:prstGeom>
          <a:ln w="38100">
            <a:solidFill>
              <a:srgbClr val="00C8D2"/>
            </a:solidFill>
            <a:prstDash val="sysDot"/>
          </a:ln>
        </p:spPr>
        <p:style>
          <a:lnRef idx="1">
            <a:srgbClr val="6096E6"/>
          </a:lnRef>
          <a:fillRef idx="0">
            <a:srgbClr val="6096E6"/>
          </a:fillRef>
          <a:effectRef idx="0">
            <a:srgbClr val="6096E6"/>
          </a:effectRef>
          <a:fontRef idx="minor">
            <a:srgbClr val="000000"/>
          </a:fontRef>
        </p:style>
      </p:cxn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1451039" y="3398090"/>
            <a:ext cx="1081352" cy="1081352"/>
          </a:xfrm>
          <a:prstGeom prst="ellipse">
            <a:avLst/>
          </a:prstGeom>
          <a:solidFill>
            <a:srgbClr val="00C8D2"/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1613298" y="3559782"/>
            <a:ext cx="757400" cy="757400"/>
          </a:xfrm>
          <a:prstGeom prst="ellipse">
            <a:avLst/>
          </a:prstGeom>
          <a:solidFill>
            <a:srgbClr val="00C8D2"/>
          </a:solidFill>
          <a:ln w="38100">
            <a:solidFill>
              <a:srgbClr val="00C8D2"/>
            </a:soli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>
            <p:custDataLst>
              <p:tags r:id="rId7"/>
            </p:custDataLst>
          </p:nvPr>
        </p:nvSpPr>
        <p:spPr>
          <a:xfrm>
            <a:off x="1365370" y="4673473"/>
            <a:ext cx="1252689" cy="344943"/>
          </a:xfrm>
          <a:prstGeom prst="rect">
            <a:avLst/>
          </a:prstGeom>
          <a:noFill/>
        </p:spPr>
        <p:txBody>
          <a:bodyPr wrap="square" bIns="0" rtlCol="0">
            <a:normAutofit fontScale="70000"/>
          </a:bodyPr>
          <a:p>
            <a:pPr algn="ctr"/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架</a:t>
            </a:r>
            <a:r>
              <a:rPr lang="en-US" altLang="zh-CN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r>
              <a:rPr lang="en-US" altLang="zh-CN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500" b="1" spc="300">
              <a:solidFill>
                <a:srgbClr val="0A233C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8"/>
            </p:custDataLst>
          </p:nvPr>
        </p:nvSpPr>
        <p:spPr>
          <a:xfrm>
            <a:off x="744220" y="5040630"/>
            <a:ext cx="2015490" cy="1475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ct val="120000"/>
              </a:lnSpc>
              <a:spcAft>
                <a:spcPts val="1000"/>
              </a:spcAft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容器化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部署，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灵活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的客户端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认证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方式，外部仅依赖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Redis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中间件用于持久化，且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可扩展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为其他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 descr="343435383038363b343532323337393bc9cfcad0cdcbb3f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65913" y="3712965"/>
            <a:ext cx="451603" cy="451603"/>
          </a:xfrm>
          <a:prstGeom prst="rect">
            <a:avLst/>
          </a:prstGeom>
          <a:effectLst>
            <a:outerShdw blurRad="38100" dist="38100" dir="5400000" algn="ctr" rotWithShape="0">
              <a:srgbClr val="6096E6">
                <a:lumMod val="50000"/>
                <a:alpha val="60000"/>
              </a:srgbClr>
            </a:outerShdw>
          </a:effectLst>
        </p:spPr>
      </p:pic>
      <p:sp>
        <p:nvSpPr>
          <p:cNvPr id="6" name="椭圆 5"/>
          <p:cNvSpPr/>
          <p:nvPr>
            <p:custDataLst>
              <p:tags r:id="rId12"/>
            </p:custDataLst>
          </p:nvPr>
        </p:nvSpPr>
        <p:spPr>
          <a:xfrm>
            <a:off x="3471908" y="3420217"/>
            <a:ext cx="1081352" cy="1081352"/>
          </a:xfrm>
          <a:prstGeom prst="ellipse">
            <a:avLst/>
          </a:prstGeom>
          <a:solidFill>
            <a:srgbClr val="0A233C"/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3"/>
            </p:custDataLst>
          </p:nvPr>
        </p:nvSpPr>
        <p:spPr>
          <a:xfrm>
            <a:off x="3633600" y="3581909"/>
            <a:ext cx="757400" cy="757400"/>
          </a:xfrm>
          <a:prstGeom prst="ellipse">
            <a:avLst/>
          </a:prstGeom>
          <a:solidFill>
            <a:srgbClr val="0A233C"/>
          </a:solidFill>
          <a:ln w="38100">
            <a:solidFill>
              <a:srgbClr val="0A233C"/>
            </a:soli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3386239" y="4697301"/>
            <a:ext cx="1252689" cy="344943"/>
          </a:xfrm>
          <a:prstGeom prst="rect">
            <a:avLst/>
          </a:prstGeom>
          <a:noFill/>
        </p:spPr>
        <p:txBody>
          <a:bodyPr wrap="square" bIns="0" rtlCol="0">
            <a:normAutofit fontScale="70000"/>
          </a:bodyPr>
          <a:p>
            <a:pPr algn="ctr"/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lang="zh-CN" altLang="en-US" sz="2500" b="1" spc="300">
              <a:solidFill>
                <a:srgbClr val="0A233C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2973070" y="5042535"/>
            <a:ext cx="1846580" cy="1473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ct val="120000"/>
              </a:lnSpc>
              <a:spcAft>
                <a:spcPts val="1000"/>
              </a:spcAft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整体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结构清晰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，编程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风格良好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，有适当的代码注释，采用了响应式编程方式，代码执行效率较高。</a:t>
            </a:r>
            <a:endParaRPr lang="zh-CN" altLang="en-US" sz="6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3" name="图片 32" descr="343435383038363b343532323338323bcee5c1a6c4a3d0cd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86782" y="3735091"/>
            <a:ext cx="451603" cy="451603"/>
          </a:xfrm>
          <a:prstGeom prst="rect">
            <a:avLst/>
          </a:prstGeom>
          <a:effectLst>
            <a:outerShdw blurRad="38100" dist="38100" dir="5400000" algn="ctr" rotWithShape="0">
              <a:srgbClr val="58B6E5">
                <a:lumMod val="50000"/>
                <a:alpha val="60000"/>
              </a:srgbClr>
            </a:outerShdw>
          </a:effectLst>
        </p:spPr>
      </p:pic>
      <p:sp>
        <p:nvSpPr>
          <p:cNvPr id="14" name="椭圆 13"/>
          <p:cNvSpPr/>
          <p:nvPr>
            <p:custDataLst>
              <p:tags r:id="rId19"/>
            </p:custDataLst>
          </p:nvPr>
        </p:nvSpPr>
        <p:spPr>
          <a:xfrm>
            <a:off x="9534514" y="3398090"/>
            <a:ext cx="1081352" cy="1081352"/>
          </a:xfrm>
          <a:prstGeom prst="ellipse">
            <a:avLst/>
          </a:prstGeom>
          <a:solidFill>
            <a:srgbClr val="00C8D2"/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20"/>
            </p:custDataLst>
          </p:nvPr>
        </p:nvSpPr>
        <p:spPr>
          <a:xfrm>
            <a:off x="9696206" y="3559782"/>
            <a:ext cx="757400" cy="757400"/>
          </a:xfrm>
          <a:prstGeom prst="ellipse">
            <a:avLst/>
          </a:prstGeom>
          <a:solidFill>
            <a:srgbClr val="00C8D2"/>
          </a:solidFill>
          <a:ln w="38100">
            <a:solidFill>
              <a:srgbClr val="00C8D2"/>
            </a:soli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1"/>
            </p:custDataLst>
          </p:nvPr>
        </p:nvSpPr>
        <p:spPr>
          <a:xfrm>
            <a:off x="9448846" y="4673473"/>
            <a:ext cx="1252689" cy="344943"/>
          </a:xfrm>
          <a:prstGeom prst="rect">
            <a:avLst/>
          </a:prstGeom>
          <a:noFill/>
        </p:spPr>
        <p:txBody>
          <a:bodyPr wrap="square" bIns="0" rtlCol="0">
            <a:normAutofit fontScale="70000"/>
          </a:bodyPr>
          <a:p>
            <a:pPr algn="ctr"/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en-US" altLang="zh-CN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靠</a:t>
            </a:r>
            <a:r>
              <a:rPr lang="en-US" altLang="zh-CN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endParaRPr lang="zh-CN" altLang="en-US" sz="2500" b="1" spc="300">
              <a:solidFill>
                <a:srgbClr val="0A233C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2"/>
            </p:custDataLst>
          </p:nvPr>
        </p:nvSpPr>
        <p:spPr>
          <a:xfrm>
            <a:off x="9370060" y="5018405"/>
            <a:ext cx="2261235" cy="1497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ct val="120000"/>
              </a:lnSpc>
              <a:spcAft>
                <a:spcPts val="1000"/>
              </a:spcAft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协议层支持不同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QoS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级别的消息，来确保消息可达性。但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Broker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自身还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需要优化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，支持优雅启停和消息广播机制等。</a:t>
            </a:r>
            <a:endParaRPr lang="zh-CN" altLang="en-US" sz="4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23"/>
            </p:custDataLst>
          </p:nvPr>
        </p:nvSpPr>
        <p:spPr>
          <a:xfrm>
            <a:off x="7513645" y="3420217"/>
            <a:ext cx="1081352" cy="1081352"/>
          </a:xfrm>
          <a:prstGeom prst="ellipse">
            <a:avLst/>
          </a:prstGeom>
          <a:solidFill>
            <a:srgbClr val="0A233C"/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24"/>
            </p:custDataLst>
          </p:nvPr>
        </p:nvSpPr>
        <p:spPr>
          <a:xfrm>
            <a:off x="7675905" y="3581909"/>
            <a:ext cx="757400" cy="757400"/>
          </a:xfrm>
          <a:prstGeom prst="ellipse">
            <a:avLst/>
          </a:prstGeom>
          <a:solidFill>
            <a:srgbClr val="0A233C"/>
          </a:solidFill>
          <a:ln w="38100">
            <a:solidFill>
              <a:srgbClr val="0A233C"/>
            </a:soli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5"/>
            </p:custDataLst>
          </p:nvPr>
        </p:nvSpPr>
        <p:spPr>
          <a:xfrm>
            <a:off x="7427977" y="4695599"/>
            <a:ext cx="1252689" cy="344943"/>
          </a:xfrm>
          <a:prstGeom prst="rect">
            <a:avLst/>
          </a:prstGeom>
          <a:noFill/>
        </p:spPr>
        <p:txBody>
          <a:bodyPr wrap="square" bIns="0" rtlCol="0">
            <a:normAutofit fontScale="70000"/>
          </a:bodyPr>
          <a:p>
            <a:pPr algn="ctr"/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en-US" altLang="zh-CN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2500" b="1" spc="300">
              <a:solidFill>
                <a:srgbClr val="0A233C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6"/>
            </p:custDataLst>
          </p:nvPr>
        </p:nvSpPr>
        <p:spPr>
          <a:xfrm>
            <a:off x="7216775" y="5018405"/>
            <a:ext cx="2106930" cy="1497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ct val="120000"/>
              </a:lnSpc>
              <a:spcAft>
                <a:spcPts val="1000"/>
              </a:spcAft>
            </a:pP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性能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测试结果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尚可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，已排查到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Redis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的离线消息可能会存在大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问题，集群增加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数量引起寻址效率降低问题。</a:t>
            </a:r>
            <a:endParaRPr lang="zh-CN" altLang="en-US" sz="4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4" name="直接连接符 43"/>
          <p:cNvCxnSpPr>
            <a:stCxn id="8" idx="4"/>
          </p:cNvCxnSpPr>
          <p:nvPr>
            <p:custDataLst>
              <p:tags r:id="rId27"/>
            </p:custDataLst>
          </p:nvPr>
        </p:nvCxnSpPr>
        <p:spPr>
          <a:xfrm>
            <a:off x="6032818" y="2623035"/>
            <a:ext cx="0" cy="793710"/>
          </a:xfrm>
          <a:prstGeom prst="line">
            <a:avLst/>
          </a:prstGeom>
          <a:ln w="38100">
            <a:solidFill>
              <a:srgbClr val="00C8D2"/>
            </a:solidFill>
            <a:prstDash val="sysDot"/>
          </a:ln>
        </p:spPr>
        <p:style>
          <a:lnRef idx="1">
            <a:srgbClr val="6096E6"/>
          </a:lnRef>
          <a:fillRef idx="0">
            <a:srgbClr val="6096E6"/>
          </a:fillRef>
          <a:effectRef idx="0">
            <a:srgbClr val="6096E6"/>
          </a:effectRef>
          <a:fontRef idx="minor">
            <a:srgbClr val="000000"/>
          </a:fontRef>
        </p:style>
      </p:cxnSp>
      <p:sp>
        <p:nvSpPr>
          <p:cNvPr id="8" name="椭圆 7"/>
          <p:cNvSpPr/>
          <p:nvPr>
            <p:custDataLst>
              <p:tags r:id="rId28"/>
            </p:custDataLst>
          </p:nvPr>
        </p:nvSpPr>
        <p:spPr>
          <a:xfrm>
            <a:off x="5365692" y="1288716"/>
            <a:ext cx="1334953" cy="1334953"/>
          </a:xfrm>
          <a:prstGeom prst="ellipse">
            <a:avLst/>
          </a:prstGeom>
          <a:solidFill>
            <a:srgbClr val="00C8D2"/>
          </a:solidFill>
          <a:ln>
            <a:solidFill>
              <a:srgbClr val="00C8D2"/>
            </a:soli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29"/>
            </p:custDataLst>
          </p:nvPr>
        </p:nvSpPr>
        <p:spPr>
          <a:xfrm>
            <a:off x="5565963" y="1488420"/>
            <a:ext cx="934978" cy="934978"/>
          </a:xfrm>
          <a:prstGeom prst="ellipse">
            <a:avLst/>
          </a:prstGeom>
          <a:solidFill>
            <a:srgbClr val="00C8D2"/>
          </a:solidFill>
          <a:ln w="38100">
            <a:solidFill>
              <a:srgbClr val="00C8D2"/>
            </a:soli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0"/>
            </p:custDataLst>
          </p:nvPr>
        </p:nvSpPr>
        <p:spPr>
          <a:xfrm>
            <a:off x="5492776" y="3415110"/>
            <a:ext cx="1081352" cy="1081352"/>
          </a:xfrm>
          <a:prstGeom prst="ellipse">
            <a:avLst/>
          </a:prstGeom>
          <a:solidFill>
            <a:srgbClr val="00C8D2"/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31"/>
            </p:custDataLst>
          </p:nvPr>
        </p:nvSpPr>
        <p:spPr>
          <a:xfrm>
            <a:off x="5655036" y="3581909"/>
            <a:ext cx="757400" cy="757400"/>
          </a:xfrm>
          <a:prstGeom prst="ellipse">
            <a:avLst/>
          </a:prstGeom>
          <a:solidFill>
            <a:srgbClr val="00C8D2"/>
          </a:solidFill>
          <a:ln w="38100">
            <a:solidFill>
              <a:srgbClr val="00C8D2"/>
            </a:soli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32"/>
            </p:custDataLst>
          </p:nvPr>
        </p:nvSpPr>
        <p:spPr>
          <a:xfrm>
            <a:off x="5407108" y="4695599"/>
            <a:ext cx="1252689" cy="344943"/>
          </a:xfrm>
          <a:prstGeom prst="rect">
            <a:avLst/>
          </a:prstGeom>
          <a:noFill/>
        </p:spPr>
        <p:txBody>
          <a:bodyPr wrap="square" bIns="0" rtlCol="0">
            <a:normAutofit fontScale="70000"/>
          </a:bodyPr>
          <a:p>
            <a:pPr algn="ctr"/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</a:t>
            </a:r>
            <a:r>
              <a:rPr lang="en-US" altLang="zh-CN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500" b="1" spc="300">
                <a:solidFill>
                  <a:srgbClr val="0A233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2500" b="1" spc="300">
              <a:solidFill>
                <a:srgbClr val="0A233C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33"/>
            </p:custDataLst>
          </p:nvPr>
        </p:nvSpPr>
        <p:spPr>
          <a:xfrm>
            <a:off x="5042535" y="5018405"/>
            <a:ext cx="2123440" cy="1498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ct val="120000"/>
              </a:lnSpc>
              <a:spcAft>
                <a:spcPts val="1000"/>
              </a:spcAft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功能完善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，业务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需求匹配度高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，仍然需要完善部分高级高能，如客户端订阅的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Topic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需要携带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$share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前缀等</a:t>
            </a:r>
            <a:endParaRPr lang="zh-CN" altLang="en-US" sz="4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6" name="图片 35" descr="343435383038363b343532323430323bcdc6b9e3b7bdb0b8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807651" y="3735091"/>
            <a:ext cx="451603" cy="451603"/>
          </a:xfrm>
          <a:prstGeom prst="rect">
            <a:avLst/>
          </a:prstGeom>
          <a:effectLst>
            <a:outerShdw blurRad="38100" dist="38100" dir="5400000" algn="ctr" rotWithShape="0">
              <a:srgbClr val="56CA95">
                <a:lumMod val="50000"/>
                <a:alpha val="60000"/>
              </a:srgbClr>
            </a:outerShdw>
          </a:effectLst>
        </p:spPr>
      </p:pic>
      <p:pic>
        <p:nvPicPr>
          <p:cNvPr id="38" name="图片 37" descr="343435383038363b343532323339363bd5bdc2d4c4bfb1ea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5705529" y="1631390"/>
            <a:ext cx="655279" cy="655279"/>
          </a:xfrm>
          <a:prstGeom prst="rect">
            <a:avLst/>
          </a:prstGeom>
          <a:effectLst>
            <a:outerShdw blurRad="38100" dist="38100" dir="5400000" algn="ctr" rotWithShape="0">
              <a:srgbClr val="6096E6">
                <a:lumMod val="50000"/>
                <a:alpha val="60000"/>
              </a:srgbClr>
            </a:outerShdw>
          </a:effectLst>
        </p:spPr>
      </p:pic>
      <p:pic>
        <p:nvPicPr>
          <p:cNvPr id="48" name="图片 47" descr="343435383038363b343532323338353bc8abc7f2bbaf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828520" y="3712397"/>
            <a:ext cx="451603" cy="451603"/>
          </a:xfrm>
          <a:prstGeom prst="rect">
            <a:avLst/>
          </a:prstGeom>
          <a:effectLst>
            <a:outerShdw blurRad="38100" dist="38100" dir="5400000" algn="ctr" rotWithShape="0">
              <a:srgbClr val="FFBA55">
                <a:lumMod val="50000"/>
                <a:alpha val="60000"/>
              </a:srgbClr>
            </a:outerShdw>
          </a:effectLst>
        </p:spPr>
      </p:pic>
      <p:pic>
        <p:nvPicPr>
          <p:cNvPr id="49" name="图片 48" descr="343435383038363b343532323430383bd3aacffab2bcbed6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849956" y="3729985"/>
            <a:ext cx="451603" cy="451603"/>
          </a:xfrm>
          <a:prstGeom prst="rect">
            <a:avLst/>
          </a:prstGeom>
          <a:effectLst>
            <a:outerShdw blurRad="38100" dist="38100" dir="5400000" algn="ctr" rotWithShape="0">
              <a:srgbClr val="F18870">
                <a:lumMod val="50000"/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9850" y="4156075"/>
            <a:ext cx="1703705" cy="1703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MQTT Broker</a:t>
            </a:r>
            <a:r>
              <a:rPr lang="zh-CN" altLang="en-US" dirty="0">
                <a:sym typeface="+mn-ea"/>
              </a:rPr>
              <a:t>对比分析</a:t>
            </a:r>
            <a:endParaRPr lang="zh-CN" dirty="0"/>
          </a:p>
        </p:txBody>
      </p:sp>
      <p:pic>
        <p:nvPicPr>
          <p:cNvPr id="22" name="图片 21" descr="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830" y="1559560"/>
            <a:ext cx="1703705" cy="1703705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945" y="2109470"/>
            <a:ext cx="678180" cy="531495"/>
          </a:xfrm>
          <a:prstGeom prst="rect">
            <a:avLst/>
          </a:prstGeom>
        </p:spPr>
      </p:pic>
      <p:pic>
        <p:nvPicPr>
          <p:cNvPr id="9" name="图片 8" descr="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3685" y="2110740"/>
            <a:ext cx="678180" cy="531495"/>
          </a:xfrm>
          <a:prstGeom prst="rect">
            <a:avLst/>
          </a:prstGeom>
        </p:spPr>
      </p:pic>
      <p:pic>
        <p:nvPicPr>
          <p:cNvPr id="10" name="图片 9" descr="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5685" y="1770380"/>
            <a:ext cx="1220470" cy="1266190"/>
          </a:xfrm>
          <a:prstGeom prst="rect">
            <a:avLst/>
          </a:prstGeom>
        </p:spPr>
      </p:pic>
      <p:pic>
        <p:nvPicPr>
          <p:cNvPr id="11" name="图片 10" descr="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73475" y="1866900"/>
            <a:ext cx="1040130" cy="1074420"/>
          </a:xfrm>
          <a:prstGeom prst="rect">
            <a:avLst/>
          </a:prstGeom>
        </p:spPr>
      </p:pic>
      <p:pic>
        <p:nvPicPr>
          <p:cNvPr id="12" name="图片 11" descr="1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06335" y="1774190"/>
            <a:ext cx="1209675" cy="1277620"/>
          </a:xfrm>
          <a:prstGeom prst="rect">
            <a:avLst/>
          </a:prstGeom>
        </p:spPr>
      </p:pic>
      <p:pic>
        <p:nvPicPr>
          <p:cNvPr id="13" name="图片 12" descr="1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81900" y="1868805"/>
            <a:ext cx="1028065" cy="1085215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23"/>
            </p:custDataLst>
          </p:nvPr>
        </p:nvSpPr>
        <p:spPr>
          <a:xfrm>
            <a:off x="513715" y="1559560"/>
            <a:ext cx="3159760" cy="2089785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l" fontAlgn="auto">
              <a:lnSpc>
                <a:spcPts val="2200"/>
              </a:lnSpc>
            </a:pPr>
            <a:r>
              <a:rPr lang="zh-CN" altLang="en-US" sz="15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完整支持</a:t>
            </a:r>
            <a:r>
              <a:rPr lang="en-US" altLang="zh-CN" sz="15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MQTT</a:t>
            </a:r>
            <a:r>
              <a:rPr lang="en-US" altLang="zh-CN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V3.1/V3.11/V5.0</a:t>
            </a:r>
            <a:r>
              <a:rPr lang="zh-CN" altLang="en-US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版本</a:t>
            </a:r>
            <a:r>
              <a:rPr lang="zh-CN" altLang="en-US" sz="15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</a:t>
            </a:r>
            <a:r>
              <a:rPr lang="zh-CN" altLang="en-US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，支持的</a:t>
            </a:r>
            <a:r>
              <a:rPr lang="zh-CN" altLang="en-US" sz="15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功能非常完善</a:t>
            </a:r>
            <a:r>
              <a:rPr lang="zh-CN" altLang="en-US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，架构设计、性能指标、可靠性、扩展性</a:t>
            </a:r>
            <a:r>
              <a:rPr lang="zh-CN" altLang="en-US" sz="15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各方面都很优秀</a:t>
            </a:r>
            <a:r>
              <a:rPr lang="zh-CN" altLang="en-US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，是</a:t>
            </a:r>
            <a:r>
              <a:rPr lang="zh-CN" altLang="en-US" sz="15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开源社区中最流行</a:t>
            </a:r>
            <a:r>
              <a:rPr lang="zh-CN" altLang="en-US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的MQTT</a:t>
            </a:r>
            <a:r>
              <a:rPr lang="en-US" altLang="zh-CN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Broker</a:t>
            </a:r>
            <a:r>
              <a:rPr lang="zh-CN" altLang="en-US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，有</a:t>
            </a:r>
            <a:r>
              <a:rPr lang="zh-CN" altLang="en-US" sz="15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大量企业用户</a:t>
            </a:r>
            <a:r>
              <a:rPr lang="zh-CN" altLang="en-US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在商用环境中</a:t>
            </a:r>
            <a:r>
              <a:rPr lang="zh-CN" altLang="en-US" sz="150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EMQX</a:t>
            </a:r>
            <a:r>
              <a:rPr lang="zh-CN" altLang="en-US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作为</a:t>
            </a:r>
            <a:r>
              <a:rPr lang="en-US" altLang="zh-CN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MQTT</a:t>
            </a:r>
            <a:r>
              <a:rPr lang="zh-CN" altLang="en-US" sz="15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消息服务器。</a:t>
            </a:r>
            <a:endParaRPr lang="zh-CN" altLang="en-US" sz="150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4"/>
            </p:custDataLst>
          </p:nvPr>
        </p:nvSpPr>
        <p:spPr>
          <a:xfrm>
            <a:off x="8890000" y="1559560"/>
            <a:ext cx="3057525" cy="2367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ts val="2200"/>
              </a:lnSpc>
              <a:spcAft>
                <a:spcPts val="1000"/>
              </a:spcAft>
            </a:pP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</a:t>
            </a:r>
            <a:r>
              <a:rPr lang="en-US" altLang="zh-CN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Erlang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语言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开发，与我们部门擅长的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技术栈不匹配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，如果需要进行二次开发或问题处理，目前没有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Erlang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技术储备，且熟练掌握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Erlang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的开发人员也比较难招聘到，使用企业版每年会产生一定的费用（</a:t>
            </a:r>
            <a:r>
              <a:rPr lang="en-US" altLang="zh-CN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万连接数每年</a:t>
            </a:r>
            <a:r>
              <a:rPr lang="en-US" altLang="zh-CN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万费用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5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74335" y="226504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None/>
            </a:pPr>
            <a:r>
              <a:rPr lang="en-US" altLang="zh-CN" sz="2000" b="1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EMQX</a:t>
            </a:r>
            <a:endParaRPr lang="en-US" altLang="zh-CN" sz="2000" b="1">
              <a:solidFill>
                <a:srgbClr val="0A233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22065" y="2198370"/>
            <a:ext cx="8293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63180" y="2265045"/>
            <a:ext cx="740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劣势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9" name="图片 28" descr="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13455" y="4402455"/>
            <a:ext cx="1220470" cy="1266190"/>
          </a:xfrm>
          <a:prstGeom prst="rect">
            <a:avLst/>
          </a:prstGeom>
        </p:spPr>
      </p:pic>
      <p:pic>
        <p:nvPicPr>
          <p:cNvPr id="30" name="图片 29" descr="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11245" y="4498975"/>
            <a:ext cx="1040130" cy="1074420"/>
          </a:xfrm>
          <a:prstGeom prst="rect">
            <a:avLst/>
          </a:prstGeom>
        </p:spPr>
      </p:pic>
      <p:pic>
        <p:nvPicPr>
          <p:cNvPr id="31" name="图片 30" descr="10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57440" y="4430395"/>
            <a:ext cx="1209675" cy="1277620"/>
          </a:xfrm>
          <a:prstGeom prst="rect">
            <a:avLst/>
          </a:prstGeom>
        </p:spPr>
      </p:pic>
      <p:pic>
        <p:nvPicPr>
          <p:cNvPr id="32" name="图片 31" descr="1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33005" y="4525010"/>
            <a:ext cx="1028065" cy="108521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763645" y="4867910"/>
            <a:ext cx="8293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81900" y="4897755"/>
            <a:ext cx="740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劣势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5" name="图片 34" descr="6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965" y="4742180"/>
            <a:ext cx="678180" cy="531495"/>
          </a:xfrm>
          <a:prstGeom prst="rect">
            <a:avLst/>
          </a:prstGeom>
        </p:spPr>
      </p:pic>
      <p:pic>
        <p:nvPicPr>
          <p:cNvPr id="36" name="图片 35" descr="7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9705" y="4743450"/>
            <a:ext cx="678180" cy="53149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380355" y="489775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None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MQTTX</a:t>
            </a:r>
            <a:endParaRPr lang="en-US" altLang="zh-CN" sz="2000" b="1">
              <a:solidFill>
                <a:srgbClr val="0A233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68960" y="4257040"/>
            <a:ext cx="2931160" cy="2066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2200"/>
              </a:lnSpc>
            </a:pP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</a:t>
            </a:r>
            <a:r>
              <a:rPr lang="en-US" altLang="zh-CN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语言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开发，是我们部门使用的主流开发语言，有能力对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Broker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进行二次开发和问题处理，通过源码可以增强对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MQTT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原理的理解。该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Broker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的系统架构合理、源码质量高，且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支持的功能能够满足当前业务需求</a:t>
            </a:r>
            <a:r>
              <a:rPr lang="zh-CN" altLang="en-US" sz="1500">
                <a:solidFill>
                  <a:srgbClr val="0A23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500">
              <a:solidFill>
                <a:srgbClr val="0A23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804910" y="4430395"/>
            <a:ext cx="3227070" cy="2066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2200"/>
              </a:lnSpc>
              <a:buNone/>
            </a:pP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功能项、性能指标、可靠性等方面都存在一定的优化空间，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需要投入人力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Broker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改造优化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。开源社区不够活跃，商用环境使用该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Broker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企业用户有限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。使用过程中可能会暴露一些潜在问题，商用前</a:t>
            </a:r>
            <a:r>
              <a:rPr lang="zh-CN" altLang="en-US" sz="1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需要做详细的测试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9300" y="2262352"/>
            <a:ext cx="7694856" cy="896983"/>
          </a:xfrm>
        </p:spPr>
        <p:txBody>
          <a:bodyPr/>
          <a:lstStyle/>
          <a:p>
            <a:r>
              <a:rPr lang="en-US" altLang="zh-CN" sz="8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4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/>
              <a:t>性能澄清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MQTTX</a:t>
            </a:r>
            <a:r>
              <a:rPr lang="zh-CN" altLang="en-US" dirty="0"/>
              <a:t>性能瓶颈分析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7020" y="1376045"/>
            <a:ext cx="11209020" cy="3390900"/>
          </a:xfrm>
          <a:prstGeom prst="rect">
            <a:avLst/>
          </a:prstGeom>
        </p:spPr>
      </p:pic>
      <p:sp>
        <p:nvSpPr>
          <p:cNvPr id="16" name="矩形: 圆角 7"/>
          <p:cNvSpPr/>
          <p:nvPr/>
        </p:nvSpPr>
        <p:spPr>
          <a:xfrm>
            <a:off x="287020" y="5109845"/>
            <a:ext cx="11209020" cy="1747520"/>
          </a:xfrm>
          <a:prstGeom prst="roundRect">
            <a:avLst/>
          </a:prstGeom>
          <a:solidFill>
            <a:schemeClr val="bg1"/>
          </a:solidFill>
          <a:ln>
            <a:solidFill>
              <a:srgbClr val="9BFA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3700" y="5448935"/>
            <a:ext cx="10836275" cy="1100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问题一：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ProbeHandler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调用频次非常高，该类用于统计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Broker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接收和发送的消息数量，实际业务用不上该功能；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问题二：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Broker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提供了一个根据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Client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列表的方法，内部实现逻辑为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循环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列表，进而查找到对应的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Client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，查找到匹配的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Client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后，仍然会继续循环完所有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，导致执行效率较低。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: 圆角 3"/>
          <p:cNvSpPr/>
          <p:nvPr/>
        </p:nvSpPr>
        <p:spPr>
          <a:xfrm>
            <a:off x="574040" y="4924425"/>
            <a:ext cx="1664970" cy="387985"/>
          </a:xfrm>
          <a:prstGeom prst="roundRect">
            <a:avLst/>
          </a:prstGeom>
          <a:solidFill>
            <a:srgbClr val="0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原因分析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MQTTX</a:t>
            </a:r>
            <a:r>
              <a:rPr lang="zh-CN" altLang="en-US" dirty="0"/>
              <a:t>性能问题代码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1348105"/>
            <a:ext cx="10457815" cy="55098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MQTTX</a:t>
            </a:r>
            <a:r>
              <a:rPr lang="zh-CN" altLang="en-US" dirty="0"/>
              <a:t>性能问题处理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1376045"/>
            <a:ext cx="11929745" cy="54819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470535" y="1699895"/>
            <a:ext cx="10920730" cy="1121410"/>
          </a:xfrm>
          <a:prstGeom prst="roundRect">
            <a:avLst/>
          </a:prstGeom>
          <a:solidFill>
            <a:schemeClr val="bg1"/>
          </a:solidFill>
          <a:ln>
            <a:solidFill>
              <a:srgbClr val="9BFA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MQTT</a:t>
            </a:r>
            <a:r>
              <a:rPr lang="en-US" dirty="0">
                <a:sym typeface="+mn-ea"/>
              </a:rPr>
              <a:t>X</a:t>
            </a:r>
            <a:r>
              <a:rPr lang="zh-CN" altLang="en-US" dirty="0">
                <a:sym typeface="+mn-ea"/>
              </a:rPr>
              <a:t>性能优化前后结果对比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87020" y="3079115"/>
          <a:ext cx="11624945" cy="3488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610"/>
                <a:gridCol w="965835"/>
                <a:gridCol w="1046480"/>
                <a:gridCol w="1080135"/>
                <a:gridCol w="1111250"/>
                <a:gridCol w="1521460"/>
                <a:gridCol w="1428920"/>
                <a:gridCol w="1161180"/>
                <a:gridCol w="1026981"/>
                <a:gridCol w="1084962"/>
              </a:tblGrid>
              <a:tr h="908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MQTTX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消息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请求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成功率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CPU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占用率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(8C)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内存占用率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(8G)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90%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请求响应时间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(ms)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95%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请求响应时间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(ms)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平均响应时间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(ms)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平均吞吐量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总耗时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(min)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</a:tr>
              <a:tr h="61468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优化前</a:t>
                      </a:r>
                      <a:r>
                        <a:rPr lang="en-US" altLang="zh-CN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PUB</a:t>
                      </a:r>
                      <a:endParaRPr lang="en-US" altLang="zh-CN" sz="1800" b="0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100%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26.84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3619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6430">
                <a:tc vMerge="1"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SUB</a:t>
                      </a:r>
                      <a:endParaRPr lang="en-US" altLang="zh-CN" sz="1800" b="0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100%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28.58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2448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vMerge="1"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  <a:tr h="68326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等线" panose="02010600030101010101" charset="-122"/>
                        </a:rPr>
                        <a:t>优化后</a:t>
                      </a:r>
                      <a:r>
                        <a:rPr lang="en-US" altLang="zh-CN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PUB</a:t>
                      </a:r>
                      <a:endParaRPr lang="en-US" altLang="zh-CN" sz="1800" b="0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100%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8918.5</a:t>
                      </a:r>
                      <a:endParaRPr lang="en-US" altLang="zh-CN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</a:tr>
              <a:tr h="635635">
                <a:tc vMerge="1"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SUB</a:t>
                      </a:r>
                      <a:endParaRPr lang="en-US" altLang="zh-CN" sz="1800" b="0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100%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8917.9</a:t>
                      </a:r>
                      <a:endParaRPr lang="en-US" altLang="zh-CN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vMerge="1"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57885" y="1950720"/>
            <a:ext cx="10234930" cy="779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ts val="24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100/600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个发布者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(PUB)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200/600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个订阅者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(SUB)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、发布和订阅的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QoS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，消息报文大小为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1KB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，一共发布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1000W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条消息，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数量各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个，分配资源为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8C8G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，分别测试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MQTTX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优化前后性能指标。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: 圆角 3"/>
          <p:cNvSpPr/>
          <p:nvPr/>
        </p:nvSpPr>
        <p:spPr>
          <a:xfrm>
            <a:off x="696595" y="1499235"/>
            <a:ext cx="1664970" cy="387985"/>
          </a:xfrm>
          <a:prstGeom prst="roundRect">
            <a:avLst/>
          </a:prstGeom>
          <a:solidFill>
            <a:srgbClr val="0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测试规格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9300" y="2262352"/>
            <a:ext cx="7694856" cy="896983"/>
          </a:xfrm>
        </p:spPr>
        <p:txBody>
          <a:bodyPr/>
          <a:lstStyle/>
          <a:p>
            <a:r>
              <a:rPr lang="en-US" altLang="zh-CN" sz="8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4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/>
              <a:t>技术方案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适配方案</a:t>
            </a:r>
            <a:endParaRPr lang="zh-CN" altLang="en-US" dirty="0"/>
          </a:p>
        </p:txBody>
      </p:sp>
      <p:pic>
        <p:nvPicPr>
          <p:cNvPr id="3" name="图片 2" descr="MQTT方案-适配方案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1303655"/>
            <a:ext cx="10595610" cy="55543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0" y="1366520"/>
            <a:ext cx="6028690" cy="5492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 sz="44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4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44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选型分析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44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4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性能澄清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44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</a:t>
            </a:r>
            <a:r>
              <a:rPr lang="en-US" altLang="zh-CN" sz="36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技术方案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 sz="44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05</a:t>
            </a:r>
            <a:r>
              <a:rPr lang="en-US" altLang="zh-CN" sz="36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切换方案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92629" y="2079174"/>
            <a:ext cx="3701142" cy="3701142"/>
          </a:xfrm>
          <a:prstGeom prst="ellipse">
            <a:avLst/>
          </a:prstGeom>
          <a:solidFill>
            <a:srgbClr val="91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73061" y="2867916"/>
            <a:ext cx="114027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ACP-ACCESS</a:t>
            </a:r>
            <a:r>
              <a:rPr lang="zh-CN" altLang="en-US" dirty="0"/>
              <a:t>与</a:t>
            </a:r>
            <a:r>
              <a:rPr lang="en-US" altLang="zh-CN" dirty="0"/>
              <a:t>MQTTX</a:t>
            </a:r>
            <a:r>
              <a:rPr lang="zh-CN" altLang="en-US" dirty="0"/>
              <a:t>技术栈对比</a:t>
            </a:r>
            <a:endParaRPr lang="zh-CN" altLang="en-US" dirty="0"/>
          </a:p>
        </p:txBody>
      </p:sp>
      <p:pic>
        <p:nvPicPr>
          <p:cNvPr id="3" name="图片 2" descr="MQTT方案-第 8 页.drawi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80" y="1376045"/>
            <a:ext cx="12161520" cy="54121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MQTTX</a:t>
            </a:r>
            <a:r>
              <a:rPr lang="zh-CN" altLang="en-US" dirty="0"/>
              <a:t>技术架构</a:t>
            </a:r>
            <a:endParaRPr lang="zh-CN" altLang="en-US" dirty="0"/>
          </a:p>
        </p:txBody>
      </p:sp>
      <p:pic>
        <p:nvPicPr>
          <p:cNvPr id="4" name="图片 3" descr="MQTT方案-MQTTX架构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1222375"/>
            <a:ext cx="10734040" cy="56222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QTT方案-车辆连接方案.drawi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5075" y="1189355"/>
            <a:ext cx="9313545" cy="5668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MQTTX</a:t>
            </a:r>
            <a:r>
              <a:rPr lang="zh-CN" altLang="en-US" dirty="0"/>
              <a:t>车辆连接方案</a:t>
            </a:r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2024380" y="2886710"/>
            <a:ext cx="8723630" cy="3510280"/>
          </a:xfrm>
          <a:custGeom>
            <a:avLst/>
            <a:gdLst>
              <a:gd name="connisteX0" fmla="*/ 997552 w 8723477"/>
              <a:gd name="connsiteY0" fmla="*/ 3510056 h 3510056"/>
              <a:gd name="connisteX1" fmla="*/ 3777 w 8723477"/>
              <a:gd name="connsiteY1" fmla="*/ 1846991 h 3510056"/>
              <a:gd name="connisteX2" fmla="*/ 1332197 w 8723477"/>
              <a:gd name="connsiteY2" fmla="*/ 731296 h 3510056"/>
              <a:gd name="connisteX3" fmla="*/ 3361022 w 8723477"/>
              <a:gd name="connsiteY3" fmla="*/ 91851 h 3510056"/>
              <a:gd name="connisteX4" fmla="*/ 6221062 w 8723477"/>
              <a:gd name="connsiteY4" fmla="*/ 112171 h 3510056"/>
              <a:gd name="connisteX5" fmla="*/ 8260047 w 8723477"/>
              <a:gd name="connsiteY5" fmla="*/ 832261 h 3510056"/>
              <a:gd name="connisteX6" fmla="*/ 8482932 w 8723477"/>
              <a:gd name="connsiteY6" fmla="*/ 2140996 h 3510056"/>
              <a:gd name="connisteX7" fmla="*/ 6079457 w 8723477"/>
              <a:gd name="connsiteY7" fmla="*/ 2445161 h 3510056"/>
              <a:gd name="connisteX8" fmla="*/ 3787107 w 8723477"/>
              <a:gd name="connsiteY8" fmla="*/ 1694591 h 3510056"/>
              <a:gd name="connisteX9" fmla="*/ 3086702 w 8723477"/>
              <a:gd name="connsiteY9" fmla="*/ 710976 h 3510056"/>
              <a:gd name="connisteX10" fmla="*/ 1981167 w 8723477"/>
              <a:gd name="connsiteY10" fmla="*/ 1288826 h 3510056"/>
              <a:gd name="connisteX11" fmla="*/ 2235167 w 8723477"/>
              <a:gd name="connsiteY11" fmla="*/ 2983006 h 3510056"/>
              <a:gd name="connisteX12" fmla="*/ 1605882 w 8723477"/>
              <a:gd name="connsiteY12" fmla="*/ 3470051 h 3510056"/>
              <a:gd name="connisteX13" fmla="*/ 1687162 w 8723477"/>
              <a:gd name="connsiteY13" fmla="*/ 3266851 h 3510056"/>
              <a:gd name="connisteX14" fmla="*/ 1697322 w 8723477"/>
              <a:gd name="connsiteY14" fmla="*/ 3236371 h 3510056"/>
              <a:gd name="connisteX15" fmla="*/ 1666842 w 8723477"/>
              <a:gd name="connsiteY15" fmla="*/ 3236371 h 351005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8723477" h="3510057">
                <a:moveTo>
                  <a:pt x="997553" y="3510057"/>
                </a:moveTo>
                <a:cubicBezTo>
                  <a:pt x="772128" y="3199542"/>
                  <a:pt x="-62897" y="2402617"/>
                  <a:pt x="3778" y="1846992"/>
                </a:cubicBezTo>
                <a:cubicBezTo>
                  <a:pt x="70453" y="1291367"/>
                  <a:pt x="661003" y="1082452"/>
                  <a:pt x="1332198" y="731297"/>
                </a:cubicBezTo>
                <a:cubicBezTo>
                  <a:pt x="2003393" y="380142"/>
                  <a:pt x="2383123" y="215677"/>
                  <a:pt x="3361023" y="91852"/>
                </a:cubicBezTo>
                <a:cubicBezTo>
                  <a:pt x="4338923" y="-31973"/>
                  <a:pt x="5241258" y="-35783"/>
                  <a:pt x="6221063" y="112172"/>
                </a:cubicBezTo>
                <a:cubicBezTo>
                  <a:pt x="7200868" y="260127"/>
                  <a:pt x="7807928" y="426497"/>
                  <a:pt x="8260048" y="832262"/>
                </a:cubicBezTo>
                <a:cubicBezTo>
                  <a:pt x="8712168" y="1238027"/>
                  <a:pt x="8919178" y="1818417"/>
                  <a:pt x="8482933" y="2140997"/>
                </a:cubicBezTo>
                <a:cubicBezTo>
                  <a:pt x="8046688" y="2463577"/>
                  <a:pt x="7018623" y="2534697"/>
                  <a:pt x="6079458" y="2445162"/>
                </a:cubicBezTo>
                <a:cubicBezTo>
                  <a:pt x="5140293" y="2355627"/>
                  <a:pt x="4385913" y="2041302"/>
                  <a:pt x="3787108" y="1694592"/>
                </a:cubicBezTo>
                <a:cubicBezTo>
                  <a:pt x="3188303" y="1347882"/>
                  <a:pt x="3448018" y="792257"/>
                  <a:pt x="3086703" y="710977"/>
                </a:cubicBezTo>
                <a:cubicBezTo>
                  <a:pt x="2725388" y="629697"/>
                  <a:pt x="2151348" y="834167"/>
                  <a:pt x="1981168" y="1288827"/>
                </a:cubicBezTo>
                <a:cubicBezTo>
                  <a:pt x="1810988" y="1743487"/>
                  <a:pt x="2310098" y="2546762"/>
                  <a:pt x="2235168" y="2983007"/>
                </a:cubicBezTo>
                <a:cubicBezTo>
                  <a:pt x="2160238" y="3419252"/>
                  <a:pt x="1715738" y="3413537"/>
                  <a:pt x="1605883" y="3470052"/>
                </a:cubicBezTo>
                <a:cubicBezTo>
                  <a:pt x="1496028" y="3526567"/>
                  <a:pt x="1668748" y="3313842"/>
                  <a:pt x="1687163" y="3266852"/>
                </a:cubicBezTo>
                <a:cubicBezTo>
                  <a:pt x="1705578" y="3219862"/>
                  <a:pt x="1701133" y="3242722"/>
                  <a:pt x="1697323" y="3236372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3580130" y="6367145"/>
            <a:ext cx="283845" cy="90805"/>
          </a:xfrm>
          <a:custGeom>
            <a:avLst/>
            <a:gdLst>
              <a:gd name="connisteX0" fmla="*/ 283845 w 283845"/>
              <a:gd name="connsiteY0" fmla="*/ 90805 h 90805"/>
              <a:gd name="connisteX1" fmla="*/ 0 w 283845"/>
              <a:gd name="connsiteY1" fmla="*/ 0 h 90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283845" h="90805">
                <a:moveTo>
                  <a:pt x="283845" y="90805"/>
                </a:moveTo>
                <a:cubicBezTo>
                  <a:pt x="189230" y="60325"/>
                  <a:pt x="94615" y="30480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MQTTX</a:t>
            </a:r>
            <a:r>
              <a:rPr lang="zh-CN" altLang="en-US" dirty="0"/>
              <a:t>下发指令方案</a:t>
            </a:r>
            <a:endParaRPr lang="zh-CN" altLang="en-US" dirty="0"/>
          </a:p>
        </p:txBody>
      </p:sp>
      <p:sp>
        <p:nvSpPr>
          <p:cNvPr id="6" name="任意多边形 5"/>
          <p:cNvSpPr/>
          <p:nvPr/>
        </p:nvSpPr>
        <p:spPr>
          <a:xfrm>
            <a:off x="4685665" y="6187440"/>
            <a:ext cx="20320" cy="243205"/>
          </a:xfrm>
          <a:custGeom>
            <a:avLst/>
            <a:gdLst>
              <a:gd name="connisteX0" fmla="*/ 0 w 20320"/>
              <a:gd name="connsiteY0" fmla="*/ 243205 h 243205"/>
              <a:gd name="connisteX1" fmla="*/ 20320 w 20320"/>
              <a:gd name="connsiteY1" fmla="*/ 0 h 243205"/>
              <a:gd name="connisteX2" fmla="*/ 40640 w 20320"/>
              <a:gd name="connsiteY2" fmla="*/ -121920 h 2432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20" h="243205">
                <a:moveTo>
                  <a:pt x="0" y="243205"/>
                </a:moveTo>
                <a:cubicBezTo>
                  <a:pt x="3810" y="196850"/>
                  <a:pt x="12065" y="73025"/>
                  <a:pt x="203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MQTT方案-接收指令方案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295" y="1266190"/>
            <a:ext cx="7303770" cy="559181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</p:pic>
      <p:sp>
        <p:nvSpPr>
          <p:cNvPr id="8" name="任意多边形 7"/>
          <p:cNvSpPr/>
          <p:nvPr/>
        </p:nvSpPr>
        <p:spPr>
          <a:xfrm>
            <a:off x="4533900" y="1845945"/>
            <a:ext cx="5454015" cy="4544060"/>
          </a:xfrm>
          <a:custGeom>
            <a:avLst/>
            <a:gdLst>
              <a:gd name="connisteX0" fmla="*/ 192154 w 5454095"/>
              <a:gd name="connsiteY0" fmla="*/ 0 h 4544299"/>
              <a:gd name="connisteX1" fmla="*/ 29594 w 5454095"/>
              <a:gd name="connsiteY1" fmla="*/ 669925 h 4544299"/>
              <a:gd name="connisteX2" fmla="*/ 739524 w 5454095"/>
              <a:gd name="connsiteY2" fmla="*/ 1288415 h 4544299"/>
              <a:gd name="connisteX3" fmla="*/ 2595629 w 5454095"/>
              <a:gd name="connsiteY3" fmla="*/ 649605 h 4544299"/>
              <a:gd name="connisteX4" fmla="*/ 5111499 w 5454095"/>
              <a:gd name="connsiteY4" fmla="*/ 1288415 h 4544299"/>
              <a:gd name="connisteX5" fmla="*/ 5030219 w 5454095"/>
              <a:gd name="connsiteY5" fmla="*/ 2809875 h 4544299"/>
              <a:gd name="connisteX6" fmla="*/ 2454024 w 5454095"/>
              <a:gd name="connsiteY6" fmla="*/ 1947545 h 4544299"/>
              <a:gd name="connisteX7" fmla="*/ 992889 w 5454095"/>
              <a:gd name="connsiteY7" fmla="*/ 1551940 h 4544299"/>
              <a:gd name="connisteX8" fmla="*/ 709044 w 5454095"/>
              <a:gd name="connsiteY8" fmla="*/ 2738755 h 4544299"/>
              <a:gd name="connisteX9" fmla="*/ 1145289 w 5454095"/>
              <a:gd name="connsiteY9" fmla="*/ 3864610 h 4544299"/>
              <a:gd name="connisteX10" fmla="*/ 820804 w 5454095"/>
              <a:gd name="connsiteY10" fmla="*/ 4523740 h 4544299"/>
              <a:gd name="connisteX11" fmla="*/ 820804 w 5454095"/>
              <a:gd name="connsiteY11" fmla="*/ 4321175 h 45442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454095" h="4544300">
                <a:moveTo>
                  <a:pt x="192155" y="0"/>
                </a:moveTo>
                <a:cubicBezTo>
                  <a:pt x="145165" y="121920"/>
                  <a:pt x="-79625" y="412115"/>
                  <a:pt x="29595" y="669925"/>
                </a:cubicBezTo>
                <a:cubicBezTo>
                  <a:pt x="138815" y="927735"/>
                  <a:pt x="226445" y="1292225"/>
                  <a:pt x="739525" y="1288415"/>
                </a:cubicBezTo>
                <a:cubicBezTo>
                  <a:pt x="1252605" y="1284605"/>
                  <a:pt x="1721235" y="649605"/>
                  <a:pt x="2595630" y="649605"/>
                </a:cubicBezTo>
                <a:cubicBezTo>
                  <a:pt x="3470025" y="649605"/>
                  <a:pt x="4624455" y="856615"/>
                  <a:pt x="5111500" y="1288415"/>
                </a:cubicBezTo>
                <a:cubicBezTo>
                  <a:pt x="5598545" y="1720215"/>
                  <a:pt x="5561715" y="2677795"/>
                  <a:pt x="5030220" y="2809875"/>
                </a:cubicBezTo>
                <a:cubicBezTo>
                  <a:pt x="4498725" y="2941955"/>
                  <a:pt x="3261745" y="2199005"/>
                  <a:pt x="2454025" y="1947545"/>
                </a:cubicBezTo>
                <a:cubicBezTo>
                  <a:pt x="1646305" y="1696085"/>
                  <a:pt x="1342140" y="1393825"/>
                  <a:pt x="992890" y="1551940"/>
                </a:cubicBezTo>
                <a:cubicBezTo>
                  <a:pt x="643640" y="1710055"/>
                  <a:pt x="678565" y="2276475"/>
                  <a:pt x="709045" y="2738755"/>
                </a:cubicBezTo>
                <a:cubicBezTo>
                  <a:pt x="739525" y="3201035"/>
                  <a:pt x="1123065" y="3507740"/>
                  <a:pt x="1145290" y="3864610"/>
                </a:cubicBezTo>
                <a:cubicBezTo>
                  <a:pt x="1167515" y="4221480"/>
                  <a:pt x="885575" y="4432300"/>
                  <a:pt x="820805" y="4523740"/>
                </a:cubicBezTo>
                <a:cubicBezTo>
                  <a:pt x="756035" y="4615180"/>
                  <a:pt x="814455" y="4375150"/>
                  <a:pt x="820805" y="432117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5314315" y="6369685"/>
            <a:ext cx="222885" cy="50800"/>
          </a:xfrm>
          <a:custGeom>
            <a:avLst/>
            <a:gdLst>
              <a:gd name="connisteX0" fmla="*/ 222885 w 222885"/>
              <a:gd name="connsiteY0" fmla="*/ 0 h 50800"/>
              <a:gd name="connisteX1" fmla="*/ 0 w 222885"/>
              <a:gd name="connsiteY1" fmla="*/ 50800 h 5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222885" h="50800">
                <a:moveTo>
                  <a:pt x="222885" y="0"/>
                </a:moveTo>
                <a:cubicBezTo>
                  <a:pt x="148590" y="17145"/>
                  <a:pt x="74295" y="33655"/>
                  <a:pt x="0" y="5080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MQTTX</a:t>
            </a:r>
            <a:r>
              <a:rPr lang="zh-CN" altLang="en-US" dirty="0"/>
              <a:t>消息广播方案</a:t>
            </a:r>
            <a:endParaRPr lang="zh-CN" altLang="en-US" dirty="0"/>
          </a:p>
        </p:txBody>
      </p:sp>
      <p:pic>
        <p:nvPicPr>
          <p:cNvPr id="9" name="图片 8" descr="MQTT方案-消息流转方案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6620" y="1151890"/>
            <a:ext cx="8359140" cy="570611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2592070" y="1967865"/>
            <a:ext cx="8017510" cy="4551045"/>
          </a:xfrm>
          <a:custGeom>
            <a:avLst/>
            <a:gdLst>
              <a:gd name="connisteX0" fmla="*/ 592761 w 8017372"/>
              <a:gd name="connsiteY0" fmla="*/ 0 h 4551237"/>
              <a:gd name="connisteX1" fmla="*/ 44756 w 8017372"/>
              <a:gd name="connsiteY1" fmla="*/ 842010 h 4551237"/>
              <a:gd name="connisteX2" fmla="*/ 450521 w 8017372"/>
              <a:gd name="connsiteY2" fmla="*/ 1592580 h 4551237"/>
              <a:gd name="connisteX3" fmla="*/ 3087676 w 8017372"/>
              <a:gd name="connsiteY3" fmla="*/ 913130 h 4551237"/>
              <a:gd name="connisteX4" fmla="*/ 5096181 w 8017372"/>
              <a:gd name="connsiteY4" fmla="*/ 1044575 h 4551237"/>
              <a:gd name="connisteX5" fmla="*/ 7378371 w 8017372"/>
              <a:gd name="connsiteY5" fmla="*/ 1673860 h 4551237"/>
              <a:gd name="connisteX6" fmla="*/ 7804456 w 8017372"/>
              <a:gd name="connsiteY6" fmla="*/ 2769235 h 4551237"/>
              <a:gd name="connisteX7" fmla="*/ 5096181 w 8017372"/>
              <a:gd name="connsiteY7" fmla="*/ 3316605 h 4551237"/>
              <a:gd name="connisteX8" fmla="*/ 3513761 w 8017372"/>
              <a:gd name="connsiteY8" fmla="*/ 2241550 h 4551237"/>
              <a:gd name="connisteX9" fmla="*/ 2631111 w 8017372"/>
              <a:gd name="connsiteY9" fmla="*/ 1663700 h 4551237"/>
              <a:gd name="connisteX10" fmla="*/ 1403656 w 8017372"/>
              <a:gd name="connsiteY10" fmla="*/ 2211070 h 4551237"/>
              <a:gd name="connisteX11" fmla="*/ 1545896 w 8017372"/>
              <a:gd name="connsiteY11" fmla="*/ 4270375 h 4551237"/>
              <a:gd name="connisteX12" fmla="*/ 2032941 w 8017372"/>
              <a:gd name="connsiteY12" fmla="*/ 4503420 h 4551237"/>
              <a:gd name="connisteX13" fmla="*/ 1809421 w 8017372"/>
              <a:gd name="connsiteY13" fmla="*/ 4371340 h 455123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8017372" h="4551238">
                <a:moveTo>
                  <a:pt x="592761" y="0"/>
                </a:moveTo>
                <a:cubicBezTo>
                  <a:pt x="475286" y="153670"/>
                  <a:pt x="73331" y="523240"/>
                  <a:pt x="44756" y="842010"/>
                </a:cubicBezTo>
                <a:cubicBezTo>
                  <a:pt x="16181" y="1160780"/>
                  <a:pt x="-157809" y="1578610"/>
                  <a:pt x="450521" y="1592580"/>
                </a:cubicBezTo>
                <a:cubicBezTo>
                  <a:pt x="1058851" y="1606550"/>
                  <a:pt x="2158671" y="1022985"/>
                  <a:pt x="3087676" y="913130"/>
                </a:cubicBezTo>
                <a:cubicBezTo>
                  <a:pt x="4016681" y="803275"/>
                  <a:pt x="4238296" y="892175"/>
                  <a:pt x="5096181" y="1044575"/>
                </a:cubicBezTo>
                <a:cubicBezTo>
                  <a:pt x="5954066" y="1196975"/>
                  <a:pt x="6836716" y="1329055"/>
                  <a:pt x="7378371" y="1673860"/>
                </a:cubicBezTo>
                <a:cubicBezTo>
                  <a:pt x="7920026" y="2018665"/>
                  <a:pt x="8261021" y="2440940"/>
                  <a:pt x="7804456" y="2769235"/>
                </a:cubicBezTo>
                <a:cubicBezTo>
                  <a:pt x="7347891" y="3097530"/>
                  <a:pt x="5954066" y="3422015"/>
                  <a:pt x="5096181" y="3316605"/>
                </a:cubicBezTo>
                <a:cubicBezTo>
                  <a:pt x="4238296" y="3211195"/>
                  <a:pt x="4006521" y="2572385"/>
                  <a:pt x="3513761" y="2241550"/>
                </a:cubicBezTo>
                <a:cubicBezTo>
                  <a:pt x="3021001" y="1910715"/>
                  <a:pt x="3053386" y="1670050"/>
                  <a:pt x="2631111" y="1663700"/>
                </a:cubicBezTo>
                <a:cubicBezTo>
                  <a:pt x="2208836" y="1657350"/>
                  <a:pt x="1620826" y="1689735"/>
                  <a:pt x="1403656" y="2211070"/>
                </a:cubicBezTo>
                <a:cubicBezTo>
                  <a:pt x="1186486" y="2732405"/>
                  <a:pt x="1420166" y="3811905"/>
                  <a:pt x="1545896" y="4270375"/>
                </a:cubicBezTo>
                <a:cubicBezTo>
                  <a:pt x="1671626" y="4728845"/>
                  <a:pt x="1980236" y="4483100"/>
                  <a:pt x="2032941" y="4503420"/>
                </a:cubicBezTo>
                <a:cubicBezTo>
                  <a:pt x="2085646" y="4523740"/>
                  <a:pt x="1864031" y="4402455"/>
                  <a:pt x="1809421" y="437134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4462145" y="6471285"/>
            <a:ext cx="162560" cy="213360"/>
          </a:xfrm>
          <a:custGeom>
            <a:avLst/>
            <a:gdLst>
              <a:gd name="connisteX0" fmla="*/ 0 w 162560"/>
              <a:gd name="connsiteY0" fmla="*/ 213360 h 213360"/>
              <a:gd name="connisteX1" fmla="*/ 162560 w 162560"/>
              <a:gd name="connsiteY1" fmla="*/ 0 h 213360"/>
              <a:gd name="connisteX2" fmla="*/ 193040 w 162560"/>
              <a:gd name="connsiteY2" fmla="*/ -20320 h 2133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62560" h="213360">
                <a:moveTo>
                  <a:pt x="0" y="213360"/>
                </a:moveTo>
                <a:cubicBezTo>
                  <a:pt x="31750" y="170815"/>
                  <a:pt x="123825" y="46990"/>
                  <a:pt x="16256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MQTTX</a:t>
            </a:r>
            <a:r>
              <a:rPr lang="zh-CN" altLang="en-US" dirty="0"/>
              <a:t>优化内容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443865" y="1376045"/>
          <a:ext cx="11551920" cy="527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495"/>
                <a:gridCol w="1482090"/>
                <a:gridCol w="8649335"/>
              </a:tblGrid>
              <a:tr h="5778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功能项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优先级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功能描述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身份认证</a:t>
                      </a:r>
                      <a:endParaRPr lang="zh-CN" altLang="en-US" sz="1600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高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定义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标准鉴权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接口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，兼容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T-BOX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、充电桩等设备的身份认证请求，需要优先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实现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T-BOX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鉴权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能力，满足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G08 T-BOX MQTT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鉴权请求。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离线消息</a:t>
                      </a:r>
                      <a:endParaRPr lang="zh-CN" altLang="en-US" sz="1600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高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持久化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方案</a:t>
                      </a:r>
                      <a:r>
                        <a:rPr 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由当前使用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Redis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改造为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使用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MongoDB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存储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，并配置定期老化策略。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适配器服务</a:t>
                      </a:r>
                      <a:endParaRPr lang="zh-CN" altLang="en-US" sz="1600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高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新开发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一个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微服务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，作为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MQTT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协议的适配层，可以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兼容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同时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向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EMXQ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MQTTX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两类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MQTT Broker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推送和订阅消息。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优雅启停</a:t>
                      </a:r>
                      <a:endParaRPr lang="zh-CN" altLang="en-US" sz="1600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高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服务滚动升级场景下，需要支持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优雅启停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能力，防止升级期间出现短暂的业务呼损。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</a:tr>
              <a:tr h="4610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共享订阅</a:t>
                      </a:r>
                      <a:endParaRPr lang="zh-CN" altLang="en-US" sz="1600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高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客户端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订阅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Topic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不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需要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携带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$share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前缀，服务端保留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需要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携带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$share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前缀订阅。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指令接口</a:t>
                      </a:r>
                      <a:endParaRPr lang="zh-CN" altLang="en-US" sz="1600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高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提供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下发指令接口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给到适配器服务，指定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MQTTX POD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发送消息提高寻址性能。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</a:tr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寻址优化</a:t>
                      </a:r>
                      <a:endParaRPr lang="zh-CN" altLang="en-US" sz="1600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需要使用发布订阅的方式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优化寻址方式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，作为指令接口的兜底方案配合使用。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0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访问控制</a:t>
                      </a:r>
                      <a:endParaRPr lang="zh-CN" altLang="en-US" sz="1600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配置客户端的</a:t>
                      </a:r>
                      <a:r>
                        <a:rPr lang="zh-CN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访问控制权限</a:t>
                      </a:r>
                      <a:r>
                        <a:rPr 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，包括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、账号、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Client-ID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Topic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等多维度权限控制。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管理监控</a:t>
                      </a:r>
                      <a:r>
                        <a:rPr lang="zh-CN" altLang="en-US" sz="1600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统计功能</a:t>
                      </a:r>
                      <a:endParaRPr lang="zh-CN" altLang="en-US" sz="1600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低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提供接口给到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B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端页面，可以对客户端、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Topic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等提供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管理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能力，对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Broker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的节点信息、运行状态等提供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监控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能力，对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Topic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的流量、慢订阅等提供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统计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分析能力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9300" y="2262352"/>
            <a:ext cx="7694856" cy="896983"/>
          </a:xfrm>
        </p:spPr>
        <p:txBody>
          <a:bodyPr/>
          <a:lstStyle/>
          <a:p>
            <a:r>
              <a:rPr lang="en-US" altLang="zh-CN" sz="8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en-US" altLang="zh-CN" sz="4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/>
              <a:t>切换方案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车辆接入开源</a:t>
            </a:r>
            <a:r>
              <a:rPr lang="en-US" altLang="zh-CN" dirty="0"/>
              <a:t>EMQX</a:t>
            </a:r>
            <a:endParaRPr lang="en-US" altLang="zh-CN" dirty="0"/>
          </a:p>
        </p:txBody>
      </p:sp>
      <p:pic>
        <p:nvPicPr>
          <p:cNvPr id="3" name="图片 2" descr="MQTT方案-切换方案1.drawi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61080" y="1225550"/>
            <a:ext cx="5048250" cy="5632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分批</a:t>
            </a:r>
            <a:r>
              <a:rPr lang="en-US" altLang="zh-CN" dirty="0"/>
              <a:t>OTA</a:t>
            </a:r>
            <a:r>
              <a:rPr lang="zh-CN" altLang="en-US" dirty="0"/>
              <a:t>切换到</a:t>
            </a:r>
            <a:r>
              <a:rPr lang="en-US" altLang="zh-CN" dirty="0"/>
              <a:t>MQTTX</a:t>
            </a:r>
            <a:endParaRPr lang="en-US" altLang="zh-CN" dirty="0"/>
          </a:p>
        </p:txBody>
      </p:sp>
      <p:pic>
        <p:nvPicPr>
          <p:cNvPr id="5" name="图片 4" descr="MQTT方案-切换方案2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2695" y="1129665"/>
            <a:ext cx="4911090" cy="57283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所有车辆接入</a:t>
            </a:r>
            <a:r>
              <a:rPr lang="en-US" altLang="zh-CN" dirty="0"/>
              <a:t>MQTTX</a:t>
            </a:r>
            <a:endParaRPr lang="en-US" altLang="zh-CN" dirty="0"/>
          </a:p>
        </p:txBody>
      </p:sp>
      <p:pic>
        <p:nvPicPr>
          <p:cNvPr id="4" name="图片 3" descr="MQTT方案-切换方案3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150" y="1188720"/>
            <a:ext cx="51174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9300" y="2262352"/>
            <a:ext cx="7694856" cy="896983"/>
          </a:xfrm>
        </p:spPr>
        <p:txBody>
          <a:bodyPr/>
          <a:lstStyle/>
          <a:p>
            <a:r>
              <a:rPr lang="en-US" altLang="zh-CN" sz="8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4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/>
              <a:t>需求分析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 Broker</a:t>
            </a:r>
            <a:r>
              <a:rPr lang="zh-CN" dirty="0"/>
              <a:t>选择</a:t>
            </a:r>
            <a:endParaRPr lang="zh-CN" dirty="0"/>
          </a:p>
        </p:txBody>
      </p:sp>
      <p:sp>
        <p:nvSpPr>
          <p:cNvPr id="33" name="文本框 32"/>
          <p:cNvSpPr txBox="1"/>
          <p:nvPr/>
        </p:nvSpPr>
        <p:spPr>
          <a:xfrm>
            <a:off x="3763645" y="4867910"/>
            <a:ext cx="8293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81900" y="4897755"/>
            <a:ext cx="740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劣势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22900" y="3434080"/>
            <a:ext cx="1345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9"/>
          <p:cNvSpPr/>
          <p:nvPr>
            <p:custDataLst>
              <p:tags r:id="rId1"/>
            </p:custDataLst>
          </p:nvPr>
        </p:nvSpPr>
        <p:spPr bwMode="auto">
          <a:xfrm>
            <a:off x="2876550" y="2567305"/>
            <a:ext cx="2085340" cy="2085340"/>
          </a:xfrm>
          <a:custGeom>
            <a:avLst/>
            <a:gdLst>
              <a:gd name="T0" fmla="*/ 423 w 674"/>
              <a:gd name="T1" fmla="*/ 48 h 674"/>
              <a:gd name="T2" fmla="*/ 626 w 674"/>
              <a:gd name="T3" fmla="*/ 250 h 674"/>
              <a:gd name="T4" fmla="*/ 626 w 674"/>
              <a:gd name="T5" fmla="*/ 424 h 674"/>
              <a:gd name="T6" fmla="*/ 423 w 674"/>
              <a:gd name="T7" fmla="*/ 626 h 674"/>
              <a:gd name="T8" fmla="*/ 250 w 674"/>
              <a:gd name="T9" fmla="*/ 626 h 674"/>
              <a:gd name="T10" fmla="*/ 48 w 674"/>
              <a:gd name="T11" fmla="*/ 424 h 674"/>
              <a:gd name="T12" fmla="*/ 48 w 674"/>
              <a:gd name="T13" fmla="*/ 250 h 674"/>
              <a:gd name="T14" fmla="*/ 250 w 674"/>
              <a:gd name="T15" fmla="*/ 48 h 674"/>
              <a:gd name="T16" fmla="*/ 423 w 674"/>
              <a:gd name="T17" fmla="*/ 48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4" h="674">
                <a:moveTo>
                  <a:pt x="423" y="48"/>
                </a:moveTo>
                <a:cubicBezTo>
                  <a:pt x="626" y="250"/>
                  <a:pt x="626" y="250"/>
                  <a:pt x="626" y="250"/>
                </a:cubicBezTo>
                <a:cubicBezTo>
                  <a:pt x="674" y="298"/>
                  <a:pt x="674" y="376"/>
                  <a:pt x="626" y="424"/>
                </a:cubicBezTo>
                <a:cubicBezTo>
                  <a:pt x="423" y="626"/>
                  <a:pt x="423" y="626"/>
                  <a:pt x="423" y="626"/>
                </a:cubicBezTo>
                <a:cubicBezTo>
                  <a:pt x="375" y="674"/>
                  <a:pt x="298" y="674"/>
                  <a:pt x="250" y="626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0" y="376"/>
                  <a:pt x="0" y="298"/>
                  <a:pt x="48" y="250"/>
                </a:cubicBezTo>
                <a:cubicBezTo>
                  <a:pt x="250" y="48"/>
                  <a:pt x="250" y="48"/>
                  <a:pt x="250" y="48"/>
                </a:cubicBezTo>
                <a:cubicBezTo>
                  <a:pt x="298" y="0"/>
                  <a:pt x="375" y="0"/>
                  <a:pt x="423" y="48"/>
                </a:cubicBezTo>
                <a:close/>
              </a:path>
            </a:pathLst>
          </a:custGeom>
          <a:solidFill>
            <a:srgbClr val="00C8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5400" b="1" dirty="0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3" name="Freeform 9"/>
          <p:cNvSpPr/>
          <p:nvPr>
            <p:custDataLst>
              <p:tags r:id="rId2"/>
            </p:custDataLst>
          </p:nvPr>
        </p:nvSpPr>
        <p:spPr bwMode="auto">
          <a:xfrm>
            <a:off x="6518275" y="2652395"/>
            <a:ext cx="2085340" cy="2085340"/>
          </a:xfrm>
          <a:custGeom>
            <a:avLst/>
            <a:gdLst>
              <a:gd name="T0" fmla="*/ 423 w 674"/>
              <a:gd name="T1" fmla="*/ 48 h 674"/>
              <a:gd name="T2" fmla="*/ 626 w 674"/>
              <a:gd name="T3" fmla="*/ 250 h 674"/>
              <a:gd name="T4" fmla="*/ 626 w 674"/>
              <a:gd name="T5" fmla="*/ 424 h 674"/>
              <a:gd name="T6" fmla="*/ 423 w 674"/>
              <a:gd name="T7" fmla="*/ 626 h 674"/>
              <a:gd name="T8" fmla="*/ 250 w 674"/>
              <a:gd name="T9" fmla="*/ 626 h 674"/>
              <a:gd name="T10" fmla="*/ 48 w 674"/>
              <a:gd name="T11" fmla="*/ 424 h 674"/>
              <a:gd name="T12" fmla="*/ 48 w 674"/>
              <a:gd name="T13" fmla="*/ 250 h 674"/>
              <a:gd name="T14" fmla="*/ 250 w 674"/>
              <a:gd name="T15" fmla="*/ 48 h 674"/>
              <a:gd name="T16" fmla="*/ 423 w 674"/>
              <a:gd name="T17" fmla="*/ 48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4" h="674">
                <a:moveTo>
                  <a:pt x="423" y="48"/>
                </a:moveTo>
                <a:cubicBezTo>
                  <a:pt x="626" y="250"/>
                  <a:pt x="626" y="250"/>
                  <a:pt x="626" y="250"/>
                </a:cubicBezTo>
                <a:cubicBezTo>
                  <a:pt x="674" y="298"/>
                  <a:pt x="674" y="376"/>
                  <a:pt x="626" y="424"/>
                </a:cubicBezTo>
                <a:cubicBezTo>
                  <a:pt x="423" y="626"/>
                  <a:pt x="423" y="626"/>
                  <a:pt x="423" y="626"/>
                </a:cubicBezTo>
                <a:cubicBezTo>
                  <a:pt x="375" y="674"/>
                  <a:pt x="298" y="674"/>
                  <a:pt x="250" y="626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0" y="376"/>
                  <a:pt x="0" y="298"/>
                  <a:pt x="48" y="250"/>
                </a:cubicBezTo>
                <a:cubicBezTo>
                  <a:pt x="250" y="48"/>
                  <a:pt x="250" y="48"/>
                  <a:pt x="250" y="48"/>
                </a:cubicBezTo>
                <a:cubicBezTo>
                  <a:pt x="298" y="0"/>
                  <a:pt x="375" y="0"/>
                  <a:pt x="423" y="48"/>
                </a:cubicBezTo>
                <a:close/>
              </a:path>
            </a:pathLst>
          </a:custGeom>
          <a:solidFill>
            <a:srgbClr val="0A23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5400" b="1" dirty="0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83560" y="3399155"/>
            <a:ext cx="1671320" cy="55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EMQX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69430" y="3434080"/>
            <a:ext cx="1383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MQTTX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MQTT</a:t>
            </a:r>
            <a:r>
              <a:rPr lang="zh-CN" altLang="en-US" dirty="0">
                <a:sym typeface="+mn-ea"/>
              </a:rPr>
              <a:t>协议简介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427595" y="3060065"/>
            <a:ext cx="3945255" cy="2059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MQTT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车联网数据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采集能力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，支持更多维度和更高频率数据采集，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降低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车型研发适配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成本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沉淀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标准化通用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MQTT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协议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接入能力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，支持扩展其他类型设备快速接入。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4820" y="2961005"/>
            <a:ext cx="4392930" cy="34150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现有ACP协议，一旦更换TBOX供应商，对应的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开发成本和周期都比较长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，不利于车型项目研发；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ACP协议是广汽定义，基于广汽的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定制内容较多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维护成本较高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现有车辆终端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存在多种协议接入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，需要规范终端接入的物联网协议标准；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协议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缺少ACK确认和重传机制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，不能保证发送的所有字节，在接收时是完全一样的。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8409691" y="1450091"/>
            <a:ext cx="1303706" cy="1280066"/>
          </a:xfrm>
          <a:prstGeom prst="ellipse">
            <a:avLst/>
          </a:prstGeom>
          <a:solidFill>
            <a:srgbClr val="0A233C"/>
          </a:solidFill>
          <a:ln>
            <a:noFill/>
          </a:ln>
        </p:spPr>
        <p:style>
          <a:lnRef idx="2">
            <a:srgbClr val="FA8024">
              <a:shade val="50000"/>
            </a:srgbClr>
          </a:lnRef>
          <a:fillRef idx="1">
            <a:srgbClr val="FA8024"/>
          </a:fillRef>
          <a:effectRef idx="0">
            <a:srgbClr val="FA8024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2897390" y="1443076"/>
            <a:ext cx="1303706" cy="1280066"/>
          </a:xfrm>
          <a:prstGeom prst="ellipse">
            <a:avLst/>
          </a:prstGeom>
          <a:solidFill>
            <a:srgbClr val="00C8D2"/>
          </a:solidFill>
          <a:ln>
            <a:noFill/>
          </a:ln>
        </p:spPr>
        <p:style>
          <a:lnRef idx="2">
            <a:srgbClr val="FA8024">
              <a:shade val="50000"/>
            </a:srgbClr>
          </a:lnRef>
          <a:fillRef idx="1">
            <a:srgbClr val="FA8024"/>
          </a:fillRef>
          <a:effectRef idx="0">
            <a:srgbClr val="FA8024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519470" y="1469132"/>
            <a:ext cx="461419" cy="51193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50800" sx="97000" sy="97000" algn="l" rotWithShape="0">
              <a:srgbClr val="FFFFFF">
                <a:lumMod val="50000"/>
                <a:alpha val="90000"/>
              </a:srgbClr>
            </a:outerShdw>
            <a:reflection stA="45000" endPos="0" dist="50800" dir="5400000" sy="-100000" algn="bl" rotWithShape="0"/>
          </a:effectLst>
        </p:spPr>
        <p:style>
          <a:lnRef idx="2">
            <a:srgbClr val="FA8024">
              <a:shade val="50000"/>
            </a:srgbClr>
          </a:lnRef>
          <a:fillRef idx="1">
            <a:srgbClr val="FA8024"/>
          </a:fillRef>
          <a:effectRef idx="0">
            <a:srgbClr val="FA8024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等腰三角形 9"/>
          <p:cNvSpPr/>
          <p:nvPr>
            <p:custDataLst>
              <p:tags r:id="rId4"/>
            </p:custDataLst>
          </p:nvPr>
        </p:nvSpPr>
        <p:spPr>
          <a:xfrm rot="5400000">
            <a:off x="6814533" y="3571347"/>
            <a:ext cx="682935" cy="350223"/>
          </a:xfrm>
          <a:prstGeom prst="triangle">
            <a:avLst/>
          </a:prstGeom>
          <a:solidFill>
            <a:srgbClr val="0A233C"/>
          </a:solidFill>
          <a:ln>
            <a:noFill/>
          </a:ln>
        </p:spPr>
        <p:style>
          <a:lnRef idx="2">
            <a:srgbClr val="FA8024">
              <a:shade val="50000"/>
            </a:srgbClr>
          </a:lnRef>
          <a:fillRef idx="1">
            <a:srgbClr val="FA8024"/>
          </a:fillRef>
          <a:effectRef idx="0">
            <a:srgbClr val="FA8024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等腰三角形 6"/>
          <p:cNvSpPr/>
          <p:nvPr>
            <p:custDataLst>
              <p:tags r:id="rId5"/>
            </p:custDataLst>
          </p:nvPr>
        </p:nvSpPr>
        <p:spPr>
          <a:xfrm rot="5400000">
            <a:off x="6248257" y="3571973"/>
            <a:ext cx="682935" cy="350223"/>
          </a:xfrm>
          <a:prstGeom prst="triangle">
            <a:avLst/>
          </a:prstGeom>
          <a:solidFill>
            <a:srgbClr val="0A233C"/>
          </a:solidFill>
          <a:ln>
            <a:noFill/>
          </a:ln>
        </p:spPr>
        <p:style>
          <a:lnRef idx="2">
            <a:srgbClr val="FA8024">
              <a:shade val="50000"/>
            </a:srgbClr>
          </a:lnRef>
          <a:fillRef idx="1">
            <a:srgbClr val="FA8024"/>
          </a:fillRef>
          <a:effectRef idx="0">
            <a:srgbClr val="FA8024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988734" y="1469373"/>
            <a:ext cx="461419" cy="51193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50800" sx="97000" sy="97000" algn="l" rotWithShape="0">
              <a:srgbClr val="FFFFFF">
                <a:lumMod val="50000"/>
                <a:alpha val="90000"/>
              </a:srgbClr>
            </a:outerShdw>
            <a:reflection stA="45000" endPos="0" dist="50800" dir="5400000" sy="-100000" algn="bl" rotWithShape="0"/>
          </a:effectLst>
        </p:spPr>
        <p:style>
          <a:lnRef idx="2">
            <a:srgbClr val="FA8024">
              <a:shade val="50000"/>
            </a:srgbClr>
          </a:lnRef>
          <a:fillRef idx="1">
            <a:srgbClr val="FA8024"/>
          </a:fillRef>
          <a:effectRef idx="0">
            <a:srgbClr val="FA8024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等腰三角形 13"/>
          <p:cNvSpPr/>
          <p:nvPr>
            <p:custDataLst>
              <p:tags r:id="rId7"/>
            </p:custDataLst>
          </p:nvPr>
        </p:nvSpPr>
        <p:spPr>
          <a:xfrm rot="5400000">
            <a:off x="1283797" y="3571587"/>
            <a:ext cx="682935" cy="350223"/>
          </a:xfrm>
          <a:prstGeom prst="triangle">
            <a:avLst/>
          </a:prstGeom>
          <a:solidFill>
            <a:srgbClr val="00C8D2"/>
          </a:solidFill>
          <a:ln>
            <a:noFill/>
          </a:ln>
        </p:spPr>
        <p:style>
          <a:lnRef idx="2">
            <a:srgbClr val="FA8024">
              <a:shade val="50000"/>
            </a:srgbClr>
          </a:lnRef>
          <a:fillRef idx="1">
            <a:srgbClr val="FA8024"/>
          </a:fillRef>
          <a:effectRef idx="0">
            <a:srgbClr val="FA8024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等腰三角形 14"/>
          <p:cNvSpPr/>
          <p:nvPr>
            <p:custDataLst>
              <p:tags r:id="rId8"/>
            </p:custDataLst>
          </p:nvPr>
        </p:nvSpPr>
        <p:spPr>
          <a:xfrm rot="5400000">
            <a:off x="660400" y="3571587"/>
            <a:ext cx="682935" cy="350223"/>
          </a:xfrm>
          <a:prstGeom prst="triangle">
            <a:avLst/>
          </a:prstGeom>
          <a:solidFill>
            <a:srgbClr val="00C8D2"/>
          </a:solidFill>
          <a:ln>
            <a:noFill/>
          </a:ln>
        </p:spPr>
        <p:style>
          <a:lnRef idx="2">
            <a:srgbClr val="FA8024">
              <a:shade val="50000"/>
            </a:srgbClr>
          </a:lnRef>
          <a:fillRef idx="1">
            <a:srgbClr val="FA8024"/>
          </a:fillRef>
          <a:effectRef idx="0">
            <a:srgbClr val="FA8024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9"/>
            </p:custDataLst>
          </p:nvPr>
        </p:nvSpPr>
        <p:spPr>
          <a:xfrm flipH="1">
            <a:off x="2441482" y="1877691"/>
            <a:ext cx="2302717" cy="58137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ctr"/>
            <a:r>
              <a:rPr lang="zh-CN" altLang="en-US" sz="2000" b="1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背</a:t>
            </a:r>
            <a:r>
              <a:rPr lang="en-US" altLang="zh-CN" sz="2000" b="1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景</a:t>
            </a:r>
            <a:endParaRPr lang="zh-CN" altLang="en-US" sz="2000" b="1" spc="3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 flipH="1">
            <a:off x="7910623" y="1877451"/>
            <a:ext cx="2302717" cy="58137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ctr"/>
            <a:r>
              <a:rPr lang="zh-CN" altLang="en-US" sz="2000" b="1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2000" b="1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endParaRPr lang="zh-CN" altLang="en-US" sz="2000" b="1" spc="3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460375" y="1868805"/>
            <a:ext cx="11073130" cy="1950720"/>
          </a:xfrm>
          <a:prstGeom prst="roundRect">
            <a:avLst/>
          </a:prstGeom>
          <a:solidFill>
            <a:schemeClr val="bg1"/>
          </a:solidFill>
          <a:ln>
            <a:solidFill>
              <a:srgbClr val="9BFA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</a:t>
            </a:r>
            <a:r>
              <a:rPr lang="zh-CN" altLang="en-US" dirty="0"/>
              <a:t>协议简介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7055" y="2187756"/>
            <a:ext cx="10966183" cy="1571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MQTT（Message Queuing Telemetry Transpor）消息队列遥测传输协议，被设计为一种轻量级的发布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订阅模式消息传输，专门针对低带宽和不稳定网络环境的物联网应用设计。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MQTT V3.1.1协议规范: https://mcxiaoke.gitbooks.io/mqtt-cn/content/mqtt/01-Introduction.html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06715" y="5320354"/>
            <a:ext cx="1936954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消息QoS支持，可靠传输保证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1" name="图形 20" descr="Internet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6882" y="4412765"/>
            <a:ext cx="914400" cy="9144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47700" y="5233670"/>
            <a:ext cx="1775460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开放消息协议，简单易实现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33235" y="5320354"/>
            <a:ext cx="15610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发布订阅模式，一对多消息发布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图形 29" descr="无线路由器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6797" y="4412765"/>
            <a:ext cx="914400" cy="9144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204460" y="5320665"/>
            <a:ext cx="1750695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基于TCP/IP网络连接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65112" y="5320354"/>
            <a:ext cx="1912375" cy="92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1字节固定报头，2字节心跳报文，报文结构紧凑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6" name="图形 35" descr="云计算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6712" y="4412765"/>
            <a:ext cx="914400" cy="914400"/>
          </a:xfrm>
          <a:prstGeom prst="rect">
            <a:avLst/>
          </a:prstGeom>
        </p:spPr>
      </p:pic>
      <p:pic>
        <p:nvPicPr>
          <p:cNvPr id="38" name="图形 37" descr="插头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6542" y="4412765"/>
            <a:ext cx="914400" cy="914400"/>
          </a:xfrm>
          <a:prstGeom prst="rect">
            <a:avLst/>
          </a:prstGeom>
        </p:spPr>
      </p:pic>
      <p:pic>
        <p:nvPicPr>
          <p:cNvPr id="40" name="图形 39" descr="打字机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6627" y="4412765"/>
            <a:ext cx="914400" cy="914400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757555" y="1682750"/>
            <a:ext cx="1664970" cy="387985"/>
          </a:xfrm>
          <a:prstGeom prst="roundRect">
            <a:avLst/>
          </a:prstGeom>
          <a:solidFill>
            <a:srgbClr val="0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需求分析</a:t>
            </a:r>
            <a:endParaRPr lang="zh-CN" dirty="0"/>
          </a:p>
        </p:txBody>
      </p:sp>
      <p:grpSp>
        <p:nvGrpSpPr>
          <p:cNvPr id="59" name="组合 58"/>
          <p:cNvGrpSpPr/>
          <p:nvPr/>
        </p:nvGrpSpPr>
        <p:grpSpPr>
          <a:xfrm>
            <a:off x="686292" y="1949012"/>
            <a:ext cx="10615977" cy="1293880"/>
            <a:chOff x="686292" y="1533644"/>
            <a:chExt cx="10615977" cy="1293880"/>
          </a:xfrm>
        </p:grpSpPr>
        <p:sp>
          <p:nvSpPr>
            <p:cNvPr id="4" name="矩形: 圆角 3"/>
            <p:cNvSpPr/>
            <p:nvPr/>
          </p:nvSpPr>
          <p:spPr>
            <a:xfrm>
              <a:off x="747252" y="1543665"/>
              <a:ext cx="2982744" cy="388215"/>
            </a:xfrm>
            <a:prstGeom prst="round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协议支持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86292" y="1930540"/>
              <a:ext cx="3047016" cy="896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F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完整支持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MQTT 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V3.1/V3.11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标准协议，其中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MQTT V5.0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</a:t>
              </a:r>
              <a:endParaRPr lang="zh-CN" altLang="en-US" sz="1400" dirty="0">
                <a:solidFill>
                  <a:srgbClr val="1F4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4359624" y="1533644"/>
              <a:ext cx="2982744" cy="388215"/>
            </a:xfrm>
            <a:prstGeom prst="round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消息质量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8255253" y="1544062"/>
              <a:ext cx="2982744" cy="388215"/>
            </a:xfrm>
            <a:prstGeom prst="round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集群模式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>
              <a:off x="4359624" y="1915372"/>
              <a:ext cx="3047016" cy="896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F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QoS 0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QoS 1 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级别的消息，其中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QoS 2 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级别的消息为可选项</a:t>
              </a:r>
              <a:endParaRPr lang="zh-CN" altLang="en-US" sz="1400" dirty="0">
                <a:solidFill>
                  <a:srgbClr val="1F4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8255253" y="1920638"/>
              <a:ext cx="3047016" cy="896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F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MQTT Broker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需要支持集群模式部署，可以动态扩缩容</a:t>
              </a:r>
              <a:endParaRPr lang="zh-CN" altLang="en-US" sz="1400" dirty="0">
                <a:solidFill>
                  <a:srgbClr val="1F4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86292" y="5039053"/>
            <a:ext cx="10605817" cy="1306322"/>
            <a:chOff x="811524" y="5221132"/>
            <a:chExt cx="10605817" cy="1306322"/>
          </a:xfrm>
        </p:grpSpPr>
        <p:sp>
          <p:nvSpPr>
            <p:cNvPr id="51" name="矩形: 圆角 50"/>
            <p:cNvSpPr/>
            <p:nvPr/>
          </p:nvSpPr>
          <p:spPr>
            <a:xfrm>
              <a:off x="872484" y="5233435"/>
              <a:ext cx="2982744" cy="388215"/>
            </a:xfrm>
            <a:prstGeom prst="round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遗嘱消息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/>
            <p:cNvSpPr/>
            <p:nvPr/>
          </p:nvSpPr>
          <p:spPr>
            <a:xfrm>
              <a:off x="811524" y="5630470"/>
              <a:ext cx="3047016" cy="896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F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客户端异常断开连接时，向服务端发送一条遗嘱消息</a:t>
              </a:r>
              <a:endParaRPr lang="zh-CN" altLang="en-US" sz="1400" dirty="0">
                <a:solidFill>
                  <a:srgbClr val="1F4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: 圆角 52"/>
            <p:cNvSpPr/>
            <p:nvPr/>
          </p:nvSpPr>
          <p:spPr>
            <a:xfrm>
              <a:off x="4484856" y="5223414"/>
              <a:ext cx="2982744" cy="388215"/>
            </a:xfrm>
            <a:prstGeom prst="round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: 圆角 53"/>
            <p:cNvSpPr/>
            <p:nvPr/>
          </p:nvSpPr>
          <p:spPr>
            <a:xfrm>
              <a:off x="8370325" y="5221132"/>
              <a:ext cx="2982744" cy="388215"/>
            </a:xfrm>
            <a:prstGeom prst="round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系统主题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4484856" y="5605142"/>
              <a:ext cx="3047016" cy="896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F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支持客户端使用用户名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密码与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MQTT Broker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建立连接认证</a:t>
              </a:r>
              <a:endParaRPr lang="zh-CN" altLang="en-US" sz="1400" dirty="0">
                <a:solidFill>
                  <a:srgbClr val="1F4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8370325" y="5610408"/>
              <a:ext cx="3047016" cy="896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F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MQTT Broker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需要支持服务端订阅客户端上下线事件、时间校准等能力</a:t>
              </a:r>
              <a:endParaRPr lang="zh-CN" altLang="en-US" sz="1400" dirty="0">
                <a:solidFill>
                  <a:srgbClr val="1F4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879332" y="1769536"/>
            <a:ext cx="6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C8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00C8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663201" y="1769507"/>
            <a:ext cx="6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C8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00C8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84961" y="1799708"/>
            <a:ext cx="6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C8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rgbClr val="00C8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82286" y="696810"/>
            <a:ext cx="2902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九大功能模块</a:t>
            </a:r>
            <a:endParaRPr lang="zh-CN" altLang="en-US" sz="2800" b="1" dirty="0">
              <a:solidFill>
                <a:srgbClr val="00C8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58352" y="4882149"/>
            <a:ext cx="6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C8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3200" dirty="0">
              <a:solidFill>
                <a:srgbClr val="00C8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24862" y="4900712"/>
            <a:ext cx="6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C8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3200" dirty="0">
              <a:solidFill>
                <a:srgbClr val="00C8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446272" y="4889423"/>
            <a:ext cx="6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C8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3200" dirty="0">
              <a:solidFill>
                <a:srgbClr val="00C8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9467" y="3499047"/>
            <a:ext cx="10581052" cy="1294138"/>
            <a:chOff x="686292" y="1533644"/>
            <a:chExt cx="10581052" cy="1294138"/>
          </a:xfrm>
        </p:grpSpPr>
        <p:sp>
          <p:nvSpPr>
            <p:cNvPr id="5" name="矩形: 圆角 3"/>
            <p:cNvSpPr/>
            <p:nvPr/>
          </p:nvSpPr>
          <p:spPr>
            <a:xfrm>
              <a:off x="747252" y="1543665"/>
              <a:ext cx="2982744" cy="388215"/>
            </a:xfrm>
            <a:prstGeom prst="round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动态主题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: 圆角 6"/>
            <p:cNvSpPr/>
            <p:nvPr/>
          </p:nvSpPr>
          <p:spPr>
            <a:xfrm>
              <a:off x="686292" y="1930540"/>
              <a:ext cx="3047016" cy="896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F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支持客户端使用通配符”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+”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或”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#”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订阅主题</a:t>
              </a:r>
              <a:endParaRPr lang="zh-CN" altLang="en-US" sz="1400" dirty="0">
                <a:solidFill>
                  <a:srgbClr val="1F4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" name="矩形: 圆角 36"/>
            <p:cNvSpPr/>
            <p:nvPr/>
          </p:nvSpPr>
          <p:spPr>
            <a:xfrm>
              <a:off x="4359624" y="1533644"/>
              <a:ext cx="2982744" cy="388215"/>
            </a:xfrm>
            <a:prstGeom prst="round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持久会话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: 圆角 37"/>
            <p:cNvSpPr/>
            <p:nvPr/>
          </p:nvSpPr>
          <p:spPr>
            <a:xfrm>
              <a:off x="8252078" y="1533902"/>
              <a:ext cx="2982744" cy="388215"/>
            </a:xfrm>
            <a:prstGeom prst="roundRect">
              <a:avLst/>
            </a:prstGeom>
            <a:solidFill>
              <a:srgbClr val="00C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离线消息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38"/>
            <p:cNvSpPr/>
            <p:nvPr/>
          </p:nvSpPr>
          <p:spPr>
            <a:xfrm>
              <a:off x="4359624" y="1915372"/>
              <a:ext cx="3047016" cy="896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F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保存客户端与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MQTT Broker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的会话状态</a:t>
              </a:r>
              <a:endParaRPr lang="zh-CN" altLang="en-US" sz="1400" dirty="0">
                <a:solidFill>
                  <a:srgbClr val="1F4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: 圆角 39"/>
            <p:cNvSpPr/>
            <p:nvPr/>
          </p:nvSpPr>
          <p:spPr>
            <a:xfrm>
              <a:off x="8220328" y="1930798"/>
              <a:ext cx="3047016" cy="8969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F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客户端离线时，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MQTT Broker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保存服务端发送的消息，当客户端上线后，能够从</a:t>
              </a:r>
              <a:r>
                <a:rPr lang="en-US" altLang="zh-CN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MQTT Broker</a:t>
              </a:r>
              <a:r>
                <a:rPr lang="zh-CN" altLang="en-US" sz="1400" dirty="0">
                  <a:solidFill>
                    <a:srgbClr val="1F44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拉取到保存的消息</a:t>
              </a:r>
              <a:endParaRPr lang="zh-CN" altLang="en-US" sz="1400" dirty="0">
                <a:solidFill>
                  <a:srgbClr val="1F4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82507" y="3319571"/>
            <a:ext cx="6040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rgbClr val="00C8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200" dirty="0">
              <a:solidFill>
                <a:srgbClr val="00C8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6376" y="3319542"/>
            <a:ext cx="6040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rgbClr val="00C8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3200" dirty="0">
              <a:solidFill>
                <a:srgbClr val="00C8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88136" y="3349743"/>
            <a:ext cx="6040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rgbClr val="00C8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3200" dirty="0">
              <a:solidFill>
                <a:srgbClr val="00C8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9300" y="2262352"/>
            <a:ext cx="7694856" cy="896983"/>
          </a:xfrm>
        </p:spPr>
        <p:txBody>
          <a:bodyPr/>
          <a:lstStyle/>
          <a:p>
            <a:r>
              <a:rPr lang="en-US" altLang="zh-CN" sz="8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4000" b="1" dirty="0">
                <a:solidFill>
                  <a:srgbClr val="00C8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/>
              <a:t>选型分析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 Broker</a:t>
            </a:r>
            <a:r>
              <a:rPr lang="zh-CN" altLang="en-US" dirty="0"/>
              <a:t>选型调研</a:t>
            </a:r>
            <a:endParaRPr lang="zh-CN" altLang="en-US" dirty="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10210" y="1388745"/>
          <a:ext cx="11698605" cy="482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035"/>
                <a:gridCol w="693420"/>
                <a:gridCol w="796290"/>
                <a:gridCol w="1113155"/>
                <a:gridCol w="1104265"/>
                <a:gridCol w="1109345"/>
                <a:gridCol w="2555240"/>
                <a:gridCol w="2903855"/>
              </a:tblGrid>
              <a:tr h="584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Broker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开源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满足需求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支持集群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代码质量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性能指标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EMXQ</a:t>
                      </a:r>
                      <a:endParaRPr lang="en-US" altLang="zh-CN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Erlang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优秀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4c8g  qos1  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消息大小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1KB 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1.5W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连接数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  21000TPS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功能非常完善，开源社区活跃，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Erlang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技术栈不匹配，无法进行二次开发和问题定位、处理。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33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HiveMQ</a:t>
                      </a:r>
                      <a:endParaRPr lang="en-US" altLang="zh-CN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×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Java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较好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主推商业版本，开源版本没有资料介绍，代码注释也较少。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Moquette</a:t>
                      </a:r>
                      <a:endParaRPr lang="en-US" altLang="zh-CN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Java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×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4c8g  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qos0  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消息大小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1KB 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8K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连接数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  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8000TPS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功能项不满足、改造功能点多（性能为华为改造后的指标）。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MqttWk</a:t>
                      </a:r>
                      <a:endParaRPr lang="zh-CN" altLang="en-US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Java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×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§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功能问题较多，没有深度优化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</a:t>
                      </a:r>
                      <a:r>
                        <a:rPr lang="zh-CN" altLang="en-US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mqtt</a:t>
                      </a:r>
                      <a:endParaRPr lang="zh-CN" altLang="en-US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Java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×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×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8c16g  qos1  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消息大小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256B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2W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连接数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400TPS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性能太差，受限于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MySQL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较难提升，功能项不满足需求。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MQTTX</a:t>
                      </a:r>
                      <a:endParaRPr lang="en-US" altLang="zh-CN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Java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8c8g  qos1  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消息大小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1KB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1K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连接数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7600TPS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能够满足业务需求，代码逻辑优秀，性能还有优化空间。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66800" y="6443345"/>
            <a:ext cx="7664450" cy="414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：支持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×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：不支持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：支持但做的不好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?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：不了解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templates\docerresourceshop\icons\\32313537353537323b32313537353535333bbbe1d2e9bcc7c2bc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75" y="6391910"/>
            <a:ext cx="360045" cy="360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470535" y="1699895"/>
            <a:ext cx="10920730" cy="1121410"/>
          </a:xfrm>
          <a:prstGeom prst="roundRect">
            <a:avLst/>
          </a:prstGeom>
          <a:solidFill>
            <a:schemeClr val="bg1"/>
          </a:solidFill>
          <a:ln>
            <a:solidFill>
              <a:srgbClr val="9BFA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MQTT Broker</a:t>
            </a:r>
            <a:r>
              <a:rPr lang="zh-CN" altLang="en-US" dirty="0"/>
              <a:t>性能指标</a:t>
            </a:r>
            <a:endParaRPr lang="zh-CN" altLang="en-US" dirty="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87020" y="3079115"/>
          <a:ext cx="11624945" cy="3488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610"/>
                <a:gridCol w="965835"/>
                <a:gridCol w="1046480"/>
                <a:gridCol w="1080135"/>
                <a:gridCol w="1111250"/>
                <a:gridCol w="1521460"/>
                <a:gridCol w="1428920"/>
                <a:gridCol w="1161180"/>
                <a:gridCol w="1026981"/>
                <a:gridCol w="1084962"/>
              </a:tblGrid>
              <a:tr h="908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MQTT Broker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消息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请求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成功率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CPU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占用率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(8C)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内存占用率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(8G)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90%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请求响应时间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(ms)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95%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请求响应时间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(ms)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平均响应时间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(ms)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平均吞吐量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总耗时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(min)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8D2"/>
                    </a:solidFill>
                  </a:tcPr>
                </a:tc>
              </a:tr>
              <a:tr h="61468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EMQX</a:t>
                      </a:r>
                      <a:endParaRPr lang="en-US" altLang="zh-CN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PUB</a:t>
                      </a:r>
                      <a:endParaRPr lang="en-US" altLang="zh-CN" sz="1800" b="0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9.01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10817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15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6430">
                <a:tc vMerge="1"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SUB</a:t>
                      </a:r>
                      <a:endParaRPr lang="en-US" altLang="zh-CN" sz="1800" b="0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100%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15.15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10817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vMerge="1"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  <a:tr h="68326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MQTTX </a:t>
                      </a:r>
                      <a:endParaRPr lang="en-US" altLang="zh-CN" b="1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PUB</a:t>
                      </a:r>
                      <a:endParaRPr lang="en-US" altLang="zh-CN" sz="1800" b="0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100%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26.84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3619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</a:tr>
              <a:tr h="635635">
                <a:tc vMerge="1"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0">
                          <a:solidFill>
                            <a:srgbClr val="0A233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SUB</a:t>
                      </a:r>
                      <a:endParaRPr lang="en-US" altLang="zh-CN" sz="1800" b="0">
                        <a:solidFill>
                          <a:srgbClr val="0A233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100%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28.58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2448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9"/>
                    </a:solidFill>
                  </a:tcPr>
                </a:tc>
                <a:tc vMerge="1"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57885" y="1950720"/>
            <a:ext cx="10234930" cy="779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ts val="24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个发布者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(PUB)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个订阅者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(SUB)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、发布和订阅的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QoS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，消息报文大小为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1KB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，一共发布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1000W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条消息，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数量各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个，分配资源为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8C8G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，分别测试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EMQX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MQTTX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的性能指标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: 圆角 3"/>
          <p:cNvSpPr/>
          <p:nvPr/>
        </p:nvSpPr>
        <p:spPr>
          <a:xfrm>
            <a:off x="696595" y="1499235"/>
            <a:ext cx="1664970" cy="387985"/>
          </a:xfrm>
          <a:prstGeom prst="roundRect">
            <a:avLst/>
          </a:prstGeom>
          <a:solidFill>
            <a:srgbClr val="0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测试规格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041_2*l_h_i*1_2_1"/>
  <p:tag name="KSO_WM_TEMPLATE_CATEGORY" val="diagram"/>
  <p:tag name="KSO_WM_TEMPLATE_INDEX" val="2022804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8041_2*l_h_a*1_2_1"/>
  <p:tag name="KSO_WM_TEMPLATE_CATEGORY" val="diagram"/>
  <p:tag name="KSO_WM_TEMPLATE_INDEX" val="20228041"/>
  <p:tag name="KSO_WM_UNIT_LAYERLEVEL" val="1_1_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TABLE_BEAUTIFY" val="smartTable{7e615b0f-3971-4c69-b244-72af5001cbfa}"/>
  <p:tag name="TABLE_ENDDRAG_ORIGIN_RECT" val="921*222"/>
  <p:tag name="TABLE_ENDDRAG_RECT" val="25*133*921*222"/>
</p:tagLst>
</file>

<file path=ppt/tags/tag12.xml><?xml version="1.0" encoding="utf-8"?>
<p:tagLst xmlns:p="http://schemas.openxmlformats.org/presentationml/2006/main">
  <p:tag name="KSO_WM_UNIT_TABLE_BEAUTIFY" val="smartTable{7e615b0f-3971-4c69-b244-72af5001cbfa}"/>
  <p:tag name="TABLE_ENDDRAG_ORIGIN_RECT" val="910*304"/>
  <p:tag name="TABLE_ENDDRAG_RECT" val="25*135*910*30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119_5*l_h_i*1_1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28119_5*l_h_i*1_5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LINE_FORE_SCHEMECOLOR_INDEX" val="9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119_5*l_h_i*1_2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28119_5*l_h_i*1_4_3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8119_5*l_h_i*1_1_2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28119_5*l_h_i*1_1_3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119_5*l_h_a*1_1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041_2*l_h_i*1_1_1"/>
  <p:tag name="KSO_WM_TEMPLATE_CATEGORY" val="diagram"/>
  <p:tag name="KSO_WM_TEMPLATE_INDEX" val="2022804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SUBTYPE" val="a"/>
  <p:tag name="KSO_WM_UNIT_PRESET_TEXT" val="单击此处输入你的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119_5*l_h_f*1_1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28119_5*l_h_x*1_1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SHADOW_SCHEMECOLOR_INDEX" val="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8119_5*l_h_i*1_2_2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28119_5*l_h_i*1_2_3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8119_5*l_h_a*1_2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25.xml><?xml version="1.0" encoding="utf-8"?>
<p:tagLst xmlns:p="http://schemas.openxmlformats.org/presentationml/2006/main">
  <p:tag name="KSO_WM_UNIT_SUBTYPE" val="a"/>
  <p:tag name="KSO_WM_UNIT_PRESET_TEXT" val="单击此处输入你的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119_5*l_h_f*1_2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28119_5*l_h_x*1_2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SHADOW_SCHEMECOLOR_INDEX" val="6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28119_5*l_h_i*1_5_2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28119_5*l_h_i*1_5_3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9"/>
  <p:tag name="KSO_WM_UNIT_LINE_FILL_TYPE" val="2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28119_5*l_h_a*1_5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9"/>
  <p:tag name="KSO_WM_UNIT_TEXT_FILL_TYPE" val="1"/>
</p:tagLst>
</file>

<file path=ppt/tags/tag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8041_2*l_h_i*1_2_2"/>
  <p:tag name="KSO_WM_TEMPLATE_CATEGORY" val="diagram"/>
  <p:tag name="KSO_WM_TEMPLATE_INDEX" val="20228041"/>
  <p:tag name="KSO_WM_UNIT_LAYERLEVEL" val="1_1_1"/>
  <p:tag name="KSO_WM_TAG_VERSION" val="1.0"/>
  <p:tag name="KSO_WM_BEAUTIFY_FLAG" val="#wm#"/>
  <p:tag name="KSO_WM_UNIT_SHADOW_SCHEMECOLOR_INDEX" val="14"/>
</p:tagLst>
</file>

<file path=ppt/tags/tag30.xml><?xml version="1.0" encoding="utf-8"?>
<p:tagLst xmlns:p="http://schemas.openxmlformats.org/presentationml/2006/main">
  <p:tag name="KSO_WM_UNIT_SUBTYPE" val="a"/>
  <p:tag name="KSO_WM_UNIT_PRESET_TEXT" val="单击此处输入你的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28119_5*l_h_f*1_5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8119_5*l_h_i*1_4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28119_5*l_h_i*1_4_2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28119_5*l_h_a*1_4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34.xml><?xml version="1.0" encoding="utf-8"?>
<p:tagLst xmlns:p="http://schemas.openxmlformats.org/presentationml/2006/main">
  <p:tag name="KSO_WM_UNIT_SUBTYPE" val="a"/>
  <p:tag name="KSO_WM_UNIT_PRESET_TEXT" val="单击此处输入你的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119_5*l_h_f*1_4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119_5*l_h_i*1_3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LINE_FORE_SCHEMECOLOR_INDEX" val="7"/>
  <p:tag name="KSO_WM_UNIT_LINE_FILL_TYPE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28119_5*l_i*1_1"/>
  <p:tag name="KSO_WM_TEMPLATE_CATEGORY" val="diagram"/>
  <p:tag name="KSO_WM_TEMPLATE_INDEX" val="20228119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28119_5*l_i*1_2"/>
  <p:tag name="KSO_WM_TEMPLATE_CATEGORY" val="diagram"/>
  <p:tag name="KSO_WM_TEMPLATE_INDEX" val="20228119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8119_5*l_h_i*1_3_2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28119_5*l_h_i*1_3_3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28041_2*l_h_i*1_2_3"/>
  <p:tag name="KSO_WM_TEMPLATE_CATEGORY" val="diagram"/>
  <p:tag name="KSO_WM_TEMPLATE_INDEX" val="20228041"/>
  <p:tag name="KSO_WM_UNIT_LAYERLEVEL" val="1_1_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8119_5*l_h_a*1_3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41.xml><?xml version="1.0" encoding="utf-8"?>
<p:tagLst xmlns:p="http://schemas.openxmlformats.org/presentationml/2006/main">
  <p:tag name="KSO_WM_UNIT_SUBTYPE" val="a"/>
  <p:tag name="KSO_WM_UNIT_PRESET_TEXT" val="单击此处输入你的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119_5*l_h_f*1_3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28119_5*l_h_x*1_3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SHADOW_SCHEMECOLOR_INDEX" val="7"/>
</p:tagLst>
</file>

<file path=ppt/tags/tag43.xml><?xml version="1.0" encoding="utf-8"?>
<p:tagLst xmlns:p="http://schemas.openxmlformats.org/presentationml/2006/main">
  <p:tag name="KSO_WM_UNIT_VALUE" val="204*2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x"/>
  <p:tag name="KSO_WM_UNIT_INDEX" val="1_1"/>
  <p:tag name="KSO_WM_UNIT_ID" val="diagram20228119_5*l_x*1_1"/>
  <p:tag name="KSO_WM_TEMPLATE_CATEGORY" val="diagram"/>
  <p:tag name="KSO_WM_TEMPLATE_INDEX" val="20228119"/>
  <p:tag name="KSO_WM_UNIT_LAYERLEVEL" val="1_1"/>
  <p:tag name="KSO_WM_TAG_VERSION" val="1.0"/>
  <p:tag name="KSO_WM_BEAUTIFY_FLAG" val="#wm#"/>
  <p:tag name="KSO_WM_UNIT_SHADOW_SCHEMECOLOR_INDEX" val="5"/>
</p:tagLst>
</file>

<file path=ppt/tags/tag44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28119_5*l_h_x*1_4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SHADOW_SCHEMECOLOR_INDEX" val="8"/>
</p:tagLst>
</file>

<file path=ppt/tags/tag45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28119_5*l_h_x*1_5_1"/>
  <p:tag name="KSO_WM_TEMPLATE_CATEGORY" val="diagram"/>
  <p:tag name="KSO_WM_TEMPLATE_INDEX" val="20228119"/>
  <p:tag name="KSO_WM_UNIT_LAYERLEVEL" val="1_1_1"/>
  <p:tag name="KSO_WM_TAG_VERSION" val="1.0"/>
  <p:tag name="KSO_WM_BEAUTIFY_FLAG" val="#wm#"/>
  <p:tag name="KSO_WM_UNIT_SHADOW_SCHEMECOLOR_INDEX" val="9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28117_2*n_h_i*1_1_1"/>
  <p:tag name="KSO_WM_TEMPLATE_CATEGORY" val="diagram"/>
  <p:tag name="KSO_WM_TEMPLATE_INDEX" val="20228117"/>
  <p:tag name="KSO_WM_UNIT_LAYERLEVEL" val="1_1_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28117_2*n_h_i*1_1_1"/>
  <p:tag name="KSO_WM_TEMPLATE_CATEGORY" val="diagram"/>
  <p:tag name="KSO_WM_TEMPLATE_INDEX" val="20228117"/>
  <p:tag name="KSO_WM_UNIT_LAYERLEVEL" val="1_1_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28117_2*n_h_h_i*1_2_1_2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28117_2*n_h_h_i*1_2_2_2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28041_2*l_h_i*1_2_4"/>
  <p:tag name="KSO_WM_TEMPLATE_CATEGORY" val="diagram"/>
  <p:tag name="KSO_WM_TEMPLATE_INDEX" val="20228041"/>
  <p:tag name="KSO_WM_UNIT_LAYERLEVEL" val="1_1_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28117_2*n_h_h_i*1_2_1_3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28117_2*n_h_h_i*1_2_1_1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28117_2*n_h_h_i*1_2_2_3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28117_2*n_h_h_i*1_2_2_1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28117_2*n_h_h_a*1_2_1_1"/>
  <p:tag name="KSO_WM_TEMPLATE_CATEGORY" val="diagram"/>
  <p:tag name="KSO_WM_TEMPLATE_INDEX" val="20228117"/>
  <p:tag name="KSO_WM_UNIT_LAYERLEVEL" val="1_1_1_1"/>
  <p:tag name="KSO_WM_TAG_VERSION" val="1.0"/>
  <p:tag name="KSO_WM_BEAUTIFY_FLAG" val="#wm#"/>
  <p:tag name="KSO_WM_UNIT_TEXT_FILL_FORE_SCHEMECOLOR_INDEX" val="5"/>
  <p:tag name="KSO_WM_UNIT_TEXT_FILL_TYPE" val="1"/>
</p:tagLst>
</file>

<file path=ppt/tags/tag55.xml><?xml version="1.0" encoding="utf-8"?>
<p:tagLst xmlns:p="http://schemas.openxmlformats.org/presentationml/2006/main">
  <p:tag name="KSO_WM_UNIT_SUBTYPE" val="a"/>
  <p:tag name="KSO_WM_UNIT_PRESET_TEXT" val="单击此处输入你的正文。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28117_2*n_h_h_f*1_2_2_1"/>
  <p:tag name="KSO_WM_TEMPLATE_CATEGORY" val="diagram"/>
  <p:tag name="KSO_WM_TEMPLATE_INDEX" val="20228117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28117_2*n_h_h_i*1_2_1_3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28117_2*n_h_h_i*1_2_1_1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28117_2*n_h_h_i*1_2_2_3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28117_2*n_h_h_i*1_2_2_1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8041_2*l_h_i*1_1_2"/>
  <p:tag name="KSO_WM_TEMPLATE_CATEGORY" val="diagram"/>
  <p:tag name="KSO_WM_TEMPLATE_INDEX" val="20228041"/>
  <p:tag name="KSO_WM_UNIT_LAYERLEVEL" val="1_1_1"/>
  <p:tag name="KSO_WM_TAG_VERSION" val="1.0"/>
  <p:tag name="KSO_WM_BEAUTIFY_FLAG" val="#wm#"/>
  <p:tag name="KSO_WM_UNIT_SHADOW_SCHEMECOLOR_INDEX" val="14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28117_2*n_h_h_i*1_2_1_2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28117_2*n_h_h_i*1_2_2_2"/>
  <p:tag name="KSO_WM_TEMPLATE_CATEGORY" val="diagram"/>
  <p:tag name="KSO_WM_TEMPLATE_INDEX" val="20228117"/>
  <p:tag name="KSO_WM_UNIT_LAYERLEVEL" val="1_1_1_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PLACING_PICTURE_USER_VIEWPORT" val="{&quot;height&quot;:5340,&quot;width&quot;:17652}"/>
</p:tagLst>
</file>

<file path=ppt/tags/tag63.xml><?xml version="1.0" encoding="utf-8"?>
<p:tagLst xmlns:p="http://schemas.openxmlformats.org/presentationml/2006/main">
  <p:tag name="KSO_WM_UNIT_TABLE_BEAUTIFY" val="smartTable{7e615b0f-3971-4c69-b244-72af5001cbfa}"/>
  <p:tag name="TABLE_ENDDRAG_ORIGIN_RECT" val="910*304"/>
  <p:tag name="TABLE_ENDDRAG_RECT" val="25*135*910*304"/>
</p:tagLst>
</file>

<file path=ppt/tags/tag64.xml><?xml version="1.0" encoding="utf-8"?>
<p:tagLst xmlns:p="http://schemas.openxmlformats.org/presentationml/2006/main">
  <p:tag name="KSO_WM_UNIT_PLACING_PICTURE_USER_VIEWPORT" val="{&quot;height&quot;:8544,&quot;width&quot;:19200}"/>
</p:tagLst>
</file>

<file path=ppt/tags/tag65.xml><?xml version="1.0" encoding="utf-8"?>
<p:tagLst xmlns:p="http://schemas.openxmlformats.org/presentationml/2006/main">
  <p:tag name="KSO_WM_UNIT_PLACING_PICTURE_USER_VIEWPORT" val="{&quot;height&quot;:6180,&quot;width&quot;:10155}"/>
</p:tagLst>
</file>

<file path=ppt/tags/tag66.xml><?xml version="1.0" encoding="utf-8"?>
<p:tagLst xmlns:p="http://schemas.openxmlformats.org/presentationml/2006/main">
  <p:tag name="KSO_WM_UNIT_TABLE_BEAUTIFY" val="smartTable{7e615b0f-3971-4c69-b244-72af5001cbfa}"/>
  <p:tag name="TABLE_ENDDRAG_ORIGIN_RECT" val="909*401"/>
  <p:tag name="TABLE_ENDDRAG_RECT" val="22*108*909*401"/>
</p:tagLst>
</file>

<file path=ppt/tags/tag67.xml><?xml version="1.0" encoding="utf-8"?>
<p:tagLst xmlns:p="http://schemas.openxmlformats.org/presentationml/2006/main">
  <p:tag name="KSO_WM_UNIT_PLACING_PICTURE_USER_VIEWPORT" val="{&quot;height&quot;:9405,&quot;width&quot;:8430}"/>
</p:tagLst>
</file>

<file path=ppt/tags/tag68.xml><?xml version="1.0" encoding="utf-8"?>
<p:tagLst xmlns:p="http://schemas.openxmlformats.org/presentationml/2006/main">
  <p:tag name="GD_WM" val="Freeform 916"/>
  <p:tag name="KSO_WM_UNIT_HIGHLIGHT" val="0"/>
  <p:tag name="KSO_WM_UNIT_COMPATIBLE" val="0"/>
  <p:tag name="KSO_WM_UNIT_DIAGRAM_ISNUMVISUAL" val="0"/>
  <p:tag name="KSO_WM_UNIT_DIAGRAM_ISREFERUNIT" val="0"/>
  <p:tag name="KSO_WM_UNIT_ID" val="diagram20228681_2*l_h_i*1_1_1"/>
  <p:tag name="KSO_WM_TEMPLATE_CATEGORY" val="diagram"/>
  <p:tag name="KSO_WM_TEMPLATE_INDEX" val="202286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SHADOW_SCHEMECOLOR_INDEX" val="5"/>
  <p:tag name="KSO_WM_UNIT_TEXT_FILL_FORE_SCHEMECOLOR_INDEX" val="14"/>
  <p:tag name="KSO_WM_UNIT_TEXT_FILL_TYPE" val="1"/>
</p:tagLst>
</file>

<file path=ppt/tags/tag69.xml><?xml version="1.0" encoding="utf-8"?>
<p:tagLst xmlns:p="http://schemas.openxmlformats.org/presentationml/2006/main">
  <p:tag name="GD_WM" val="Freeform 916"/>
  <p:tag name="KSO_WM_UNIT_HIGHLIGHT" val="0"/>
  <p:tag name="KSO_WM_UNIT_COMPATIBLE" val="0"/>
  <p:tag name="KSO_WM_UNIT_DIAGRAM_ISNUMVISUAL" val="0"/>
  <p:tag name="KSO_WM_UNIT_DIAGRAM_ISREFERUNIT" val="0"/>
  <p:tag name="KSO_WM_UNIT_ID" val="diagram20228681_2*l_h_i*1_2_1"/>
  <p:tag name="KSO_WM_TEMPLATE_CATEGORY" val="diagram"/>
  <p:tag name="KSO_WM_TEMPLATE_INDEX" val="202286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6"/>
  <p:tag name="KSO_WM_UNIT_FILL_TYPE" val="1"/>
  <p:tag name="KSO_WM_UNIT_SHADOW_SCHEMECOLOR_INDEX" val="6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28041_2*l_h_i*1_1_3"/>
  <p:tag name="KSO_WM_TEMPLATE_CATEGORY" val="diagram"/>
  <p:tag name="KSO_WM_TEMPLATE_INDEX" val="20228041"/>
  <p:tag name="KSO_WM_UNIT_LAYERLEVEL" val="1_1_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oZGlkIjoiY2VlMzU3N2FiMDQ5MDY0OGIyMzFiNTg5ZGNhNTgwYWIifQ=="/>
  <p:tag name="KSO_WPP_MARK_KEY" val="1eb3b833-79af-4b58-af18-189a72773e1b"/>
</p:tagLst>
</file>

<file path=ppt/tags/tag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28041_2*l_h_i*1_1_4"/>
  <p:tag name="KSO_WM_TEMPLATE_CATEGORY" val="diagram"/>
  <p:tag name="KSO_WM_TEMPLATE_INDEX" val="20228041"/>
  <p:tag name="KSO_WM_UNIT_LAYERLEVEL" val="1_1_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041_2*l_h_a*1_1_1"/>
  <p:tag name="KSO_WM_TEMPLATE_CATEGORY" val="diagram"/>
  <p:tag name="KSO_WM_TEMPLATE_INDEX" val="20228041"/>
  <p:tag name="KSO_WM_UNIT_LAYERLEVEL" val="1_1_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HYCAN浅色PPT模板</Template>
  <TotalTime>0</TotalTime>
  <Words>3996</Words>
  <Application>WPS 演示</Application>
  <PresentationFormat>宽屏</PresentationFormat>
  <Paragraphs>611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FZDESHS_508R--GB1-0</vt:lpstr>
      <vt:lpstr>Segoe Print</vt:lpstr>
      <vt:lpstr>Saira</vt:lpstr>
      <vt:lpstr>FZDESHS_508R--GB1-0</vt:lpstr>
      <vt:lpstr>FZDeSaiHeiS 504L</vt:lpstr>
      <vt:lpstr>Saira Light</vt:lpstr>
      <vt:lpstr>阿里巴巴普惠体 M</vt:lpstr>
      <vt:lpstr>Wingdings</vt:lpstr>
      <vt:lpstr>等线</vt:lpstr>
      <vt:lpstr>Arial Unicode MS</vt:lpstr>
      <vt:lpstr>等线 Light</vt:lpstr>
      <vt:lpstr>OPPOSans B</vt:lpstr>
      <vt:lpstr>Calibri</vt:lpstr>
      <vt:lpstr>Office 主题​​</vt:lpstr>
      <vt:lpstr>G08车型接入</vt:lpstr>
      <vt:lpstr>PowerPoint 演示文稿</vt:lpstr>
      <vt:lpstr>01 需求分析</vt:lpstr>
      <vt:lpstr>MQTT协议简介</vt:lpstr>
      <vt:lpstr>MQTT协议简介</vt:lpstr>
      <vt:lpstr>需求分析</vt:lpstr>
      <vt:lpstr>02 选型分析</vt:lpstr>
      <vt:lpstr>MQTT Broker选型调研</vt:lpstr>
      <vt:lpstr>MQTT Broker性能指标</vt:lpstr>
      <vt:lpstr>MQTTX介绍</vt:lpstr>
      <vt:lpstr>MQTTX介绍</vt:lpstr>
      <vt:lpstr>MQTT Broker对比分析</vt:lpstr>
      <vt:lpstr>03 性能澄清</vt:lpstr>
      <vt:lpstr>MQTTX性能瓶颈分析</vt:lpstr>
      <vt:lpstr>MQTTX性能问题代码</vt:lpstr>
      <vt:lpstr>MQTTX性能问题处理</vt:lpstr>
      <vt:lpstr>MQTTX性能优化前后结果对比</vt:lpstr>
      <vt:lpstr>04 技术方案</vt:lpstr>
      <vt:lpstr>TSP适配方案</vt:lpstr>
      <vt:lpstr>ACP-ACCESS与MQTTX技术栈对比</vt:lpstr>
      <vt:lpstr>MQTTX技术架构</vt:lpstr>
      <vt:lpstr>MQTTX车辆连接方案</vt:lpstr>
      <vt:lpstr>MQTTX下发指令方案</vt:lpstr>
      <vt:lpstr>MQTTX消息广播方案</vt:lpstr>
      <vt:lpstr>MQTTX优化内容</vt:lpstr>
      <vt:lpstr>05 切换方案</vt:lpstr>
      <vt:lpstr>车辆接入开源EMQX</vt:lpstr>
      <vt:lpstr>分批OTA切换到MQTTX</vt:lpstr>
      <vt:lpstr>所有车辆接入MQTTX</vt:lpstr>
      <vt:lpstr>MQTT Broker选择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颖子</cp:lastModifiedBy>
  <cp:revision>108</cp:revision>
  <dcterms:created xsi:type="dcterms:W3CDTF">2021-04-24T13:56:00Z</dcterms:created>
  <dcterms:modified xsi:type="dcterms:W3CDTF">2023-01-03T02:31:04Z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9CA2236177B5458286BC98682E598C4B</vt:lpwstr>
  </property>
  <property fmtid="{D5CDD505-2E9C-101B-9397-08002B2CF9AE}" pid="3" name="KSOProductBuildVer">
    <vt:lpwstr>2052-11.1.0.13703</vt:lpwstr>
  </property>
</Properties>
</file>